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handoutMasterIdLst>
    <p:handoutMasterId r:id="rId7"/>
  </p:handoutMasterIdLst>
  <p:sldIdLst>
    <p:sldId id="27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5822"/>
    <a:srgbClr val="ACBD7D"/>
    <a:srgbClr val="ED6622"/>
    <a:srgbClr val="FF9300"/>
    <a:srgbClr val="F36600"/>
    <a:srgbClr val="2A292A"/>
    <a:srgbClr val="37393D"/>
    <a:srgbClr val="5258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D07BCE0-BD26-4B63-8E86-B23927A6CE07}" v="23" dt="2026-10-21T14:55:31.22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0" d="100"/>
          <a:sy n="120" d="100"/>
        </p:scale>
        <p:origin x="1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8CECE3-1283-E14B-BF87-1058A1B9C348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359668-B21D-D841-8474-4ED2278560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7682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994AD-93F7-5F49-87A2-C91CB3091139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2BC88A-F8C2-B841-A466-EE814253A7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443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0"/>
            <a:ext cx="12192000" cy="6420256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36343" y="2609413"/>
            <a:ext cx="5655013" cy="823169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6343" y="3602038"/>
            <a:ext cx="4318000" cy="58533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6856" y="2531265"/>
            <a:ext cx="1857829" cy="57466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46" y="6561322"/>
            <a:ext cx="2085731" cy="155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54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0" y="0"/>
            <a:ext cx="12192000" cy="10118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" y="6265047"/>
            <a:ext cx="12192000" cy="592953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30" y="381214"/>
            <a:ext cx="5655013" cy="823169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36343" y="3602038"/>
            <a:ext cx="4318000" cy="585333"/>
          </a:xfrm>
        </p:spPr>
        <p:txBody>
          <a:bodyPr lIns="0" tIns="0" rIns="0" bIns="0">
            <a:no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953" y="6390874"/>
            <a:ext cx="1174691" cy="363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672" y="6374654"/>
            <a:ext cx="336003" cy="356473"/>
          </a:xfrm>
          <a:prstGeom prst="rect">
            <a:avLst/>
          </a:prstGeom>
        </p:spPr>
      </p:pic>
      <p:pic>
        <p:nvPicPr>
          <p:cNvPr id="8" name="Picture 7" descr="A picture containing sky&#10;&#10;Description automatically generated">
            <a:extLst>
              <a:ext uri="{FF2B5EF4-FFF2-40B4-BE49-F238E27FC236}">
                <a16:creationId xmlns:a16="http://schemas.microsoft.com/office/drawing/2014/main" id="{B40B74CC-E58E-4437-9A76-E3E0DEB4F5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9518"/>
          <a:stretch/>
        </p:blipFill>
        <p:spPr>
          <a:xfrm>
            <a:off x="10254343" y="6327193"/>
            <a:ext cx="1731146" cy="437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737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238" y="1011836"/>
            <a:ext cx="6145967" cy="2565641"/>
          </a:xfrm>
          <a:prstGeom prst="rect">
            <a:avLst/>
          </a:prstGeom>
          <a:solidFill>
            <a:schemeClr val="bg1">
              <a:lumMod val="85000"/>
              <a:alpha val="62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 userDrawn="1"/>
        </p:nvSpPr>
        <p:spPr>
          <a:xfrm>
            <a:off x="6146205" y="1011836"/>
            <a:ext cx="6045795" cy="2565641"/>
          </a:xfrm>
          <a:prstGeom prst="rect">
            <a:avLst/>
          </a:prstGeom>
          <a:solidFill>
            <a:schemeClr val="bg1">
              <a:lumMod val="75000"/>
              <a:alpha val="54000"/>
            </a:schemeClr>
          </a:solidFill>
          <a:ln>
            <a:noFill/>
          </a:ln>
          <a:effectLst>
            <a:outerShdw blurRad="50800" dist="50800" dir="5400000" sx="1000" sy="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 userDrawn="1"/>
        </p:nvSpPr>
        <p:spPr>
          <a:xfrm>
            <a:off x="238" y="3577477"/>
            <a:ext cx="6145967" cy="2532069"/>
          </a:xfrm>
          <a:prstGeom prst="rect">
            <a:avLst/>
          </a:prstGeom>
          <a:solidFill>
            <a:schemeClr val="bg1">
              <a:lumMod val="85000"/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6146205" y="3577477"/>
            <a:ext cx="6045795" cy="2532069"/>
          </a:xfrm>
          <a:prstGeom prst="rect">
            <a:avLst/>
          </a:prstGeom>
          <a:solidFill>
            <a:schemeClr val="bg1">
              <a:lumMod val="75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101183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 userDrawn="1"/>
        </p:nvSpPr>
        <p:spPr>
          <a:xfrm>
            <a:off x="1" y="6109547"/>
            <a:ext cx="12192000" cy="748453"/>
          </a:xfrm>
          <a:prstGeom prst="rect">
            <a:avLst/>
          </a:prstGeom>
          <a:solidFill>
            <a:srgbClr val="F36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1330" y="381214"/>
            <a:ext cx="5324991" cy="540681"/>
          </a:xfrm>
        </p:spPr>
        <p:txBody>
          <a:bodyPr lIns="0" tIns="0" rIns="0" bIns="0" anchor="t" anchorCtr="0">
            <a:noAutofit/>
          </a:bodyPr>
          <a:lstStyle>
            <a:lvl1pPr algn="l">
              <a:defRPr sz="3200" b="0" i="0" spc="-15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709" y="6302094"/>
            <a:ext cx="1174691" cy="3633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17" y="6308979"/>
            <a:ext cx="336003" cy="35647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3777" y="6428256"/>
            <a:ext cx="1185889" cy="1110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8817" y="668027"/>
            <a:ext cx="1658417" cy="124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25625"/>
            <a:ext cx="10515600" cy="4351338"/>
          </a:xfrm>
        </p:spPr>
        <p:txBody>
          <a:bodyPr lIns="0" tIns="0" rIns="0" bIns="0"/>
          <a:lstStyle>
            <a:lvl1pPr>
              <a:defRPr>
                <a:latin typeface="+mj-lt"/>
              </a:defRPr>
            </a:lvl1pPr>
            <a:lvl2pPr>
              <a:defRPr>
                <a:latin typeface="+mj-lt"/>
              </a:defRPr>
            </a:lvl2pPr>
            <a:lvl3pPr>
              <a:defRPr>
                <a:latin typeface="+mj-lt"/>
              </a:defRPr>
            </a:lvl3pPr>
            <a:lvl4pPr>
              <a:defRPr>
                <a:latin typeface="+mj-lt"/>
              </a:defRPr>
            </a:lvl4pPr>
            <a:lvl5pPr>
              <a:defRPr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327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solidFill>
          <a:srgbClr val="52585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14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14" y="1825625"/>
            <a:ext cx="10515600" cy="4351338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903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914" y="365126"/>
            <a:ext cx="10439400" cy="810532"/>
          </a:xfrm>
        </p:spPr>
        <p:txBody>
          <a:bodyPr lIns="0" tIns="0" rIns="0" bIns="0" anchor="t" anchorCtr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7914" y="1825625"/>
            <a:ext cx="10515600" cy="4351338"/>
          </a:xfrm>
        </p:spPr>
        <p:txBody>
          <a:bodyPr lIns="0" tIns="0" rIns="0" bIns="0"/>
          <a:lstStyle>
            <a:lvl1pPr>
              <a:defRPr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1" y="6420255"/>
            <a:ext cx="12192000" cy="4377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977" y="6543472"/>
            <a:ext cx="1565871" cy="1450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686" y="6466729"/>
            <a:ext cx="965200" cy="298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8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914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517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067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2680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8" r:id="rId2"/>
    <p:sldLayoutId id="2147483659" r:id="rId3"/>
    <p:sldLayoutId id="2147483650" r:id="rId4"/>
    <p:sldLayoutId id="2147483656" r:id="rId5"/>
    <p:sldLayoutId id="2147483657" r:id="rId6"/>
    <p:sldLayoutId id="2147483651" r:id="rId7"/>
    <p:sldLayoutId id="2147483654" r:id="rId8"/>
    <p:sldLayoutId id="214748365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912" y="168651"/>
            <a:ext cx="11910670" cy="823169"/>
          </a:xfrm>
        </p:spPr>
        <p:txBody>
          <a:bodyPr/>
          <a:lstStyle/>
          <a:p>
            <a:pPr algn="ctr"/>
            <a:r>
              <a:rPr lang="en-US" sz="2400">
                <a:latin typeface="Times New Roman"/>
                <a:ea typeface="Calibri Light"/>
                <a:cs typeface="Times New Roman"/>
              </a:rPr>
              <a:t>Company Name &amp; Submission Title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>
                <a:latin typeface="Times New Roman"/>
                <a:ea typeface="Calibri Light"/>
                <a:cs typeface="Times New Roman"/>
              </a:rPr>
              <a:t>PEO-SW: SOF Safety at Sea Assessment Event (AE)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330" y="1087780"/>
            <a:ext cx="5019540" cy="501035"/>
          </a:xfrm>
        </p:spPr>
        <p:txBody>
          <a:bodyPr/>
          <a:lstStyle/>
          <a:p>
            <a:r>
              <a:rPr lang="en-US" b="1" u="sng" spc="-10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Technology/Capability Overview</a:t>
            </a:r>
            <a:endParaRPr lang="en-US" sz="2000" b="1" u="sng" spc="-100">
              <a:solidFill>
                <a:srgbClr val="F35822"/>
              </a:solidFill>
              <a:latin typeface="Times New Roman" panose="02020603050405020304" pitchFamily="18" charset="0"/>
              <a:ea typeface="Calibri" charset="0"/>
              <a:cs typeface="Times New Roman" panose="02020603050405020304" pitchFamily="18" charset="0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81330" y="1780734"/>
            <a:ext cx="4905267" cy="15021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/>
            <a:endParaRPr lang="en-US" sz="1400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3552670"/>
            <a:ext cx="12246964" cy="0"/>
          </a:xfrm>
          <a:prstGeom prst="line">
            <a:avLst/>
          </a:prstGeom>
          <a:ln w="444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ubtitle 2"/>
          <p:cNvSpPr txBox="1">
            <a:spLocks/>
          </p:cNvSpPr>
          <p:nvPr/>
        </p:nvSpPr>
        <p:spPr>
          <a:xfrm>
            <a:off x="276541" y="3611937"/>
            <a:ext cx="5532714" cy="71405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spc="-10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ROM Cost/Schedule to get to TRL 7</a:t>
            </a: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6079068" y="3610533"/>
            <a:ext cx="4184605" cy="2119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u="sng" spc="-100">
                <a:solidFill>
                  <a:srgbClr val="F35822"/>
                </a:solidFill>
                <a:latin typeface="Times New Roman" panose="02020603050405020304" pitchFamily="18" charset="0"/>
                <a:ea typeface="Calibri" charset="0"/>
                <a:cs typeface="Times New Roman" panose="02020603050405020304" pitchFamily="18" charset="0"/>
              </a:rPr>
              <a:t>Technology &amp; Manufacturing Readiness Level</a:t>
            </a:r>
          </a:p>
        </p:txBody>
      </p:sp>
      <p:sp>
        <p:nvSpPr>
          <p:cNvPr id="11" name="Subtitle 2"/>
          <p:cNvSpPr txBox="1">
            <a:spLocks/>
          </p:cNvSpPr>
          <p:nvPr/>
        </p:nvSpPr>
        <p:spPr>
          <a:xfrm>
            <a:off x="112418" y="3930544"/>
            <a:ext cx="5696838" cy="21704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base">
              <a:lnSpc>
                <a:spcPct val="100000"/>
              </a:lnSpc>
            </a:pPr>
            <a:endParaRPr lang="en-US" sz="1200" b="1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742950" lvl="1" indent="-285750" fontAlgn="base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400" b="1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Subtitle 2"/>
          <p:cNvSpPr txBox="1">
            <a:spLocks/>
          </p:cNvSpPr>
          <p:nvPr/>
        </p:nvSpPr>
        <p:spPr>
          <a:xfrm>
            <a:off x="6277397" y="4216635"/>
            <a:ext cx="4890276" cy="15021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H="1" flipV="1">
            <a:off x="5921353" y="1026826"/>
            <a:ext cx="14990" cy="5074172"/>
          </a:xfrm>
          <a:prstGeom prst="line">
            <a:avLst/>
          </a:prstGeom>
          <a:ln w="44450">
            <a:solidFill>
              <a:schemeClr val="bg1">
                <a:lumMod val="8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5983582" y="3846814"/>
            <a:ext cx="6096000" cy="1754326"/>
          </a:xfrm>
          <a:prstGeom prst="rect">
            <a:avLst/>
          </a:prstGeom>
        </p:spPr>
        <p:txBody>
          <a:bodyPr lIns="91440" tIns="45720" rIns="91440" bIns="45720" anchor="t">
            <a:spAutoFit/>
          </a:bodyPr>
          <a:lstStyle/>
          <a:p>
            <a:pPr marL="285750" indent="-285750" fontAlgn="base">
              <a:buFont typeface="Arial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/>
                <a:cs typeface="Times New Roman"/>
              </a:rPr>
              <a:t>TRL</a:t>
            </a:r>
            <a:r>
              <a:rPr lang="en-US" sz="1400">
                <a:solidFill>
                  <a:srgbClr val="000000"/>
                </a:solidFill>
                <a:effectLst/>
                <a:latin typeface="Times New Roman"/>
                <a:cs typeface="Times New Roman"/>
              </a:rPr>
              <a:t>: (Times New Roman/14 Font)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Data Regarding TRL: (Times New Roman/14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MRL: (Times New Roman/14 Font) 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Supporting Data Regarding MRL : (Times New Roman/12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it currently being produced? (Times New Roman/14 Font)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rgbClr val="000000"/>
                </a:solidFill>
                <a:latin typeface="Times New Roman"/>
                <a:cs typeface="Times New Roman"/>
              </a:rPr>
              <a:t>Is it currently under contract with another government agency? (Times New Roman/14 Font)</a:t>
            </a:r>
          </a:p>
          <a:p>
            <a:pPr marL="742950" lvl="1" indent="-285750" fontAlgn="base">
              <a:buFont typeface="Arial" panose="020B0604020202020204" pitchFamily="34" charset="0"/>
              <a:buChar char="•"/>
            </a:pPr>
            <a:endParaRPr lang="en-US" sz="1400">
              <a:solidFill>
                <a:srgbClr val="000000"/>
              </a:solidFill>
              <a:latin typeface="Calibri Light" panose="020F0302020204030204"/>
              <a:ea typeface="Calibri Light" panose="020F0302020204030204"/>
              <a:cs typeface="Calibri Light" panose="020F0302020204030204"/>
            </a:endParaRPr>
          </a:p>
        </p:txBody>
      </p:sp>
      <p:sp>
        <p:nvSpPr>
          <p:cNvPr id="15" name="Subtitle 2">
            <a:extLst>
              <a:ext uri="{FF2B5EF4-FFF2-40B4-BE49-F238E27FC236}">
                <a16:creationId xmlns:a16="http://schemas.microsoft.com/office/drawing/2014/main" id="{A5CBCF14-CC49-456D-B131-3EC58E61B96F}"/>
              </a:ext>
            </a:extLst>
          </p:cNvPr>
          <p:cNvSpPr txBox="1">
            <a:spLocks/>
          </p:cNvSpPr>
          <p:nvPr/>
        </p:nvSpPr>
        <p:spPr>
          <a:xfrm>
            <a:off x="107311" y="1398036"/>
            <a:ext cx="5655013" cy="15021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1800" b="0" i="0" kern="1200">
                <a:solidFill>
                  <a:schemeClr val="bg1"/>
                </a:solidFill>
                <a:latin typeface="Calibri Light" charset="0"/>
                <a:ea typeface="Calibri Light" charset="0"/>
                <a:cs typeface="Calibri Light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fontAlgn="base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Place Information Here in Bullet Format (Times New Roman/14 Font)</a:t>
            </a:r>
          </a:p>
          <a:p>
            <a:pPr marL="800100" lvl="1" indent="-342900" fontAlgn="base">
              <a:buFont typeface="Arial" panose="020B0604020202020204" pitchFamily="34" charset="0"/>
              <a:buChar char="•"/>
            </a:pPr>
            <a:r>
              <a:rPr lang="en-US" sz="1200">
                <a:latin typeface="Times New Roman" panose="02020603050405020304" pitchFamily="18" charset="0"/>
                <a:cs typeface="Times New Roman" panose="02020603050405020304" pitchFamily="18" charset="0"/>
              </a:rPr>
              <a:t>Place Sub Bullet Information Here (Times New Roman/12 Font)</a:t>
            </a:r>
            <a:endParaRPr lang="en-US" sz="12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7EDE137-49D4-4BBE-A6E7-3258D0398556}"/>
              </a:ext>
            </a:extLst>
          </p:cNvPr>
          <p:cNvSpPr txBox="1"/>
          <p:nvPr/>
        </p:nvSpPr>
        <p:spPr>
          <a:xfrm>
            <a:off x="6184195" y="1964426"/>
            <a:ext cx="5706732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PLACE PHOTOS/Illustrations HERE</a:t>
            </a:r>
          </a:p>
        </p:txBody>
      </p:sp>
    </p:spTree>
    <p:extLst>
      <p:ext uri="{BB962C8B-B14F-4D97-AF65-F5344CB8AC3E}">
        <p14:creationId xmlns:p14="http://schemas.microsoft.com/office/powerpoint/2010/main" val="16063125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927d885-9dc5-48b2-a02d-792b2b4fd117" xsi:nil="true"/>
    <lcf76f155ced4ddcb4097134ff3c332f xmlns="007e63bb-2207-4f5a-9c7c-4371e4690ed5">
      <Terms xmlns="http://schemas.microsoft.com/office/infopath/2007/PartnerControls"/>
    </lcf76f155ced4ddcb4097134ff3c332f>
    <Keepornot xmlns="007e63bb-2207-4f5a-9c7c-4371e4690ed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ED8E9F541CD14A88B4283E246010D7" ma:contentTypeVersion="20" ma:contentTypeDescription="Create a new document." ma:contentTypeScope="" ma:versionID="3c8c10ddecc9afb1f47e0e504055dfb4">
  <xsd:schema xmlns:xsd="http://www.w3.org/2001/XMLSchema" xmlns:xs="http://www.w3.org/2001/XMLSchema" xmlns:p="http://schemas.microsoft.com/office/2006/metadata/properties" xmlns:ns2="007e63bb-2207-4f5a-9c7c-4371e4690ed5" xmlns:ns3="7927d885-9dc5-48b2-a02d-792b2b4fd117" targetNamespace="http://schemas.microsoft.com/office/2006/metadata/properties" ma:root="true" ma:fieldsID="fd77e8b2834dbf2ac35b383f26648dfe" ns2:_="" ns3:_="">
    <xsd:import namespace="007e63bb-2207-4f5a-9c7c-4371e4690ed5"/>
    <xsd:import namespace="7927d885-9dc5-48b2-a02d-792b2b4fd1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Keepornot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07e63bb-2207-4f5a-9c7c-4371e4690e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2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896f92dc-eb49-44c7-b0dc-1db22b2e6e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Keepornot" ma:index="24" nillable="true" ma:displayName="Keep or not" ma:format="Dropdown" ma:internalName="Keepornot">
      <xsd:simpleType>
        <xsd:restriction base="dms:Text">
          <xsd:maxLength value="255"/>
        </xsd:restriction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27d885-9dc5-48b2-a02d-792b2b4fd117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4bcc05e-ae05-45a8-a2d6-0d1607a98657}" ma:internalName="TaxCatchAll" ma:showField="CatchAllData" ma:web="7927d885-9dc5-48b2-a02d-792b2b4fd11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3F2D637-6586-41AC-B53F-0A233363618D}">
  <ds:schemaRefs>
    <ds:schemaRef ds:uri="007e63bb-2207-4f5a-9c7c-4371e4690ed5"/>
    <ds:schemaRef ds:uri="7927d885-9dc5-48b2-a02d-792b2b4fd117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66A8F9C9-6395-4DFF-A210-BBD7E2D007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77DC06D-5C9B-4802-A84E-48073BB1BCCE}">
  <ds:schemaRefs>
    <ds:schemaRef ds:uri="007e63bb-2207-4f5a-9c7c-4371e4690ed5"/>
    <ds:schemaRef ds:uri="7927d885-9dc5-48b2-a02d-792b2b4fd11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145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Company Name &amp; Submission Title PEO-SW: SOF Safety at Sea Assessment Event (AE)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Mamus</dc:creator>
  <cp:lastModifiedBy>Olivia Larounis</cp:lastModifiedBy>
  <cp:revision>18</cp:revision>
  <dcterms:created xsi:type="dcterms:W3CDTF">2017-01-17T20:41:42Z</dcterms:created>
  <dcterms:modified xsi:type="dcterms:W3CDTF">2026-10-21T15:30:49Z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0x01010076ED8E9F541CD14A88B4283E246010D7</vt:lpwstr>
  </property>
  <property fmtid="{D5CDD505-2E9C-101B-9397-08002B2CF9AE}" pid="3" name="MediaServiceImageTags">
    <vt:lpwstr/>
  </property>
</Properties>
</file>