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5822"/>
    <a:srgbClr val="ACBD7D"/>
    <a:srgbClr val="ED6622"/>
    <a:srgbClr val="FF9300"/>
    <a:srgbClr val="F36600"/>
    <a:srgbClr val="2A292A"/>
    <a:srgbClr val="37393D"/>
    <a:srgbClr val="525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2B6B59-9432-6BF8-9172-40973A64BE4E}" v="24" dt="2026-04-07T16:06:20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75"/>
  </p:normalViewPr>
  <p:slideViewPr>
    <p:cSldViewPr snapToGrid="0" snapToObjects="1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65" d="100"/>
          <a:sy n="165" d="100"/>
        </p:scale>
        <p:origin x="518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CECE3-1283-E14B-BF87-1058A1B9C34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9668-B21D-D841-8474-4ED227856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68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994AD-93F7-5F49-87A2-C91CB309113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BC88A-F8C2-B841-A466-EE814253A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12192000" cy="6420256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6343" y="2609413"/>
            <a:ext cx="5655013" cy="823169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6343" y="3602038"/>
            <a:ext cx="4318000" cy="58533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856" y="2531265"/>
            <a:ext cx="1857829" cy="5746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46" y="6561322"/>
            <a:ext cx="2085731" cy="15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0118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6265047"/>
            <a:ext cx="12192000" cy="592953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330" y="381214"/>
            <a:ext cx="5655013" cy="823169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6343" y="3602038"/>
            <a:ext cx="4318000" cy="58533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53" y="6390874"/>
            <a:ext cx="1174691" cy="3633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672" y="6374654"/>
            <a:ext cx="336003" cy="356473"/>
          </a:xfrm>
          <a:prstGeom prst="rect">
            <a:avLst/>
          </a:prstGeom>
        </p:spPr>
      </p:pic>
      <p:pic>
        <p:nvPicPr>
          <p:cNvPr id="8" name="Picture 7" descr="A picture containing sky&#10;&#10;Description automatically generated">
            <a:extLst>
              <a:ext uri="{FF2B5EF4-FFF2-40B4-BE49-F238E27FC236}">
                <a16:creationId xmlns:a16="http://schemas.microsoft.com/office/drawing/2014/main" id="{B40B74CC-E58E-4437-9A76-E3E0DEB4F5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9518"/>
          <a:stretch/>
        </p:blipFill>
        <p:spPr>
          <a:xfrm>
            <a:off x="10254343" y="6327193"/>
            <a:ext cx="1731146" cy="43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7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" y="1011836"/>
            <a:ext cx="6145967" cy="2565641"/>
          </a:xfrm>
          <a:prstGeom prst="rect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146205" y="1011836"/>
            <a:ext cx="6045795" cy="2565641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38" y="3577477"/>
            <a:ext cx="6145967" cy="2532069"/>
          </a:xfrm>
          <a:prstGeom prst="rect">
            <a:avLst/>
          </a:prstGeom>
          <a:solidFill>
            <a:schemeClr val="bg1">
              <a:lumMod val="8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146205" y="3577477"/>
            <a:ext cx="6045795" cy="2532069"/>
          </a:xfrm>
          <a:prstGeom prst="rect">
            <a:avLst/>
          </a:prstGeom>
          <a:solidFill>
            <a:schemeClr val="bg1">
              <a:lumMod val="75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0118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6109547"/>
            <a:ext cx="12192000" cy="748453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330" y="381214"/>
            <a:ext cx="5324991" cy="540681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09" y="6302094"/>
            <a:ext cx="1174691" cy="3633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17" y="6308979"/>
            <a:ext cx="336003" cy="3564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777" y="6428256"/>
            <a:ext cx="1185889" cy="1110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17" y="668027"/>
            <a:ext cx="1658417" cy="12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5625"/>
            <a:ext cx="10515600" cy="4351338"/>
          </a:xfr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5258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14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914" y="1825625"/>
            <a:ext cx="10515600" cy="435133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0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14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914" y="1825625"/>
            <a:ext cx="10515600" cy="435133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6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50" r:id="rId4"/>
    <p:sldLayoutId id="2147483656" r:id="rId5"/>
    <p:sldLayoutId id="2147483657" r:id="rId6"/>
    <p:sldLayoutId id="2147483651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912" y="168651"/>
            <a:ext cx="11910670" cy="823169"/>
          </a:xfrm>
        </p:spPr>
        <p:txBody>
          <a:bodyPr/>
          <a:lstStyle/>
          <a:p>
            <a:pPr algn="ctr"/>
            <a:r>
              <a:rPr lang="en-US" sz="2400" dirty="0">
                <a:latin typeface="Times New Roman"/>
                <a:ea typeface="Calibri Light"/>
                <a:cs typeface="Times New Roman"/>
              </a:rPr>
              <a:t>Company Name &amp; Submission Title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>
                <a:latin typeface="Times New Roman"/>
                <a:ea typeface="Calibri Light"/>
                <a:cs typeface="Times New Roman"/>
              </a:rPr>
              <a:t>PEO SOFSA: Mobile Hydrogen Production and Storage Assessment</a:t>
            </a:r>
            <a:r>
              <a:rPr lang="en-US" sz="2400" dirty="0">
                <a:latin typeface="Times New Roman"/>
                <a:ea typeface="Calibri Light"/>
                <a:cs typeface="Times New Roman"/>
              </a:rPr>
              <a:t> Event (AE)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330" y="1087780"/>
            <a:ext cx="5019540" cy="501035"/>
          </a:xfrm>
        </p:spPr>
        <p:txBody>
          <a:bodyPr/>
          <a:lstStyle/>
          <a:p>
            <a:r>
              <a:rPr lang="en-US" b="1" u="sng" spc="-100" dirty="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Technology/Capability Overview</a:t>
            </a:r>
            <a:endParaRPr lang="en-US" sz="2000" b="1" u="sng" spc="-100" dirty="0">
              <a:solidFill>
                <a:srgbClr val="F35822"/>
              </a:solidFill>
              <a:latin typeface="Times New Roman" panose="02020603050405020304" pitchFamily="18" charset="0"/>
              <a:ea typeface="Calibri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81330" y="1780734"/>
            <a:ext cx="4905267" cy="15021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3552670"/>
            <a:ext cx="12246964" cy="0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276541" y="3611937"/>
            <a:ext cx="5532714" cy="71405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spc="-100" dirty="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ROM Cost</a:t>
            </a:r>
            <a:r>
              <a:rPr lang="en-US" b="1" u="sng" spc="-10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/Schedule to get to TRL 7</a:t>
            </a:r>
            <a:endParaRPr lang="en-US" b="1" u="sng" spc="-100" dirty="0">
              <a:solidFill>
                <a:srgbClr val="F35822"/>
              </a:solidFill>
              <a:latin typeface="Times New Roman" panose="02020603050405020304" pitchFamily="18" charset="0"/>
              <a:ea typeface="Calibri" charset="0"/>
              <a:cs typeface="Times New Roman" panose="02020603050405020304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079068" y="3610533"/>
            <a:ext cx="4184605" cy="2119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spc="-100" dirty="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Technology &amp; Manufacturing Readiness Level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12418" y="3930544"/>
            <a:ext cx="5696838" cy="21704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base">
              <a:lnSpc>
                <a:spcPct val="100000"/>
              </a:lnSpc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42950" lvl="1" indent="-28575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277397" y="4216635"/>
            <a:ext cx="4890276" cy="15021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5921353" y="1026826"/>
            <a:ext cx="14990" cy="5074172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983582" y="3846814"/>
            <a:ext cx="6096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processor specification to host their solution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TRL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(Times New Roman/14 Font)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Data Regarding TRL: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MRL: (Times New Roman/14 Font)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Data Regarding MRL : (Times New Roman/12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currently being produced?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currently under contract with another government agency?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neither of the above questions are applicable, and it is &lt;TRL 7, what is the schedule ROM to get the capability to TRL 7?: (Times New Roman/14 Font)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  <a:latin typeface="+mj-lt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5CBCF14-CC49-456D-B131-3EC58E61B96F}"/>
              </a:ext>
            </a:extLst>
          </p:cNvPr>
          <p:cNvSpPr txBox="1">
            <a:spLocks/>
          </p:cNvSpPr>
          <p:nvPr/>
        </p:nvSpPr>
        <p:spPr>
          <a:xfrm>
            <a:off x="107311" y="1398036"/>
            <a:ext cx="5655013" cy="15021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Information Here in Bullet Format (Times New Roman/14 Font)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 Sub Bullet Information Here (Times New Roman/12 Font)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EDE137-49D4-4BBE-A6E7-3258D0398556}"/>
              </a:ext>
            </a:extLst>
          </p:cNvPr>
          <p:cNvSpPr txBox="1"/>
          <p:nvPr/>
        </p:nvSpPr>
        <p:spPr>
          <a:xfrm>
            <a:off x="6184195" y="1964426"/>
            <a:ext cx="57067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PLACE PHOTOS/Illustrations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60631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ED8E9F541CD14A88B4283E246010D7" ma:contentTypeVersion="20" ma:contentTypeDescription="Create a new document." ma:contentTypeScope="" ma:versionID="3c8c10ddecc9afb1f47e0e504055dfb4">
  <xsd:schema xmlns:xsd="http://www.w3.org/2001/XMLSchema" xmlns:xs="http://www.w3.org/2001/XMLSchema" xmlns:p="http://schemas.microsoft.com/office/2006/metadata/properties" xmlns:ns2="007e63bb-2207-4f5a-9c7c-4371e4690ed5" xmlns:ns3="7927d885-9dc5-48b2-a02d-792b2b4fd117" targetNamespace="http://schemas.microsoft.com/office/2006/metadata/properties" ma:root="true" ma:fieldsID="fd77e8b2834dbf2ac35b383f26648dfe" ns2:_="" ns3:_="">
    <xsd:import namespace="007e63bb-2207-4f5a-9c7c-4371e4690ed5"/>
    <xsd:import namespace="7927d885-9dc5-48b2-a02d-792b2b4fd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Keepornot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e63bb-2207-4f5a-9c7c-4371e4690e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96f92dc-eb49-44c7-b0dc-1db22b2e6e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Keepornot" ma:index="24" nillable="true" ma:displayName="Keep or not" ma:format="Dropdown" ma:internalName="Keepornot">
      <xsd:simpleType>
        <xsd:restriction base="dms:Text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27d885-9dc5-48b2-a02d-792b2b4fd11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4bcc05e-ae05-45a8-a2d6-0d1607a98657}" ma:internalName="TaxCatchAll" ma:showField="CatchAllData" ma:web="7927d885-9dc5-48b2-a02d-792b2b4fd1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927d885-9dc5-48b2-a02d-792b2b4fd117" xsi:nil="true"/>
    <lcf76f155ced4ddcb4097134ff3c332f xmlns="007e63bb-2207-4f5a-9c7c-4371e4690ed5">
      <Terms xmlns="http://schemas.microsoft.com/office/infopath/2007/PartnerControls"/>
    </lcf76f155ced4ddcb4097134ff3c332f>
    <Keepornot xmlns="007e63bb-2207-4f5a-9c7c-4371e4690ed5" xsi:nil="true"/>
  </documentManagement>
</p:properties>
</file>

<file path=customXml/itemProps1.xml><?xml version="1.0" encoding="utf-8"?>
<ds:datastoreItem xmlns:ds="http://schemas.openxmlformats.org/officeDocument/2006/customXml" ds:itemID="{66A8F9C9-6395-4DFF-A210-BBD7E2D00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7DC06D-5C9B-4802-A84E-48073BB1BC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7e63bb-2207-4f5a-9c7c-4371e4690ed5"/>
    <ds:schemaRef ds:uri="7927d885-9dc5-48b2-a02d-792b2b4fd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F2D637-6586-41AC-B53F-0A233363618D}">
  <ds:schemaRefs>
    <ds:schemaRef ds:uri="http://schemas.microsoft.com/office/2006/metadata/properties"/>
    <ds:schemaRef ds:uri="http://schemas.microsoft.com/office/infopath/2007/PartnerControls"/>
    <ds:schemaRef ds:uri="7927d885-9dc5-48b2-a02d-792b2b4fd117"/>
    <ds:schemaRef ds:uri="007e63bb-2207-4f5a-9c7c-4371e4690e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16376</TotalTime>
  <Words>187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Company Name &amp; Submission Title PEO SOFSA: Mobile Hydrogen Production and Storage Assessment Event (AE)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Mamus</dc:creator>
  <cp:lastModifiedBy>Claire Hawley</cp:lastModifiedBy>
  <cp:revision>195</cp:revision>
  <dcterms:created xsi:type="dcterms:W3CDTF">2017-01-17T20:41:42Z</dcterms:created>
  <dcterms:modified xsi:type="dcterms:W3CDTF">2026-04-07T16:06:29Z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0x01010076ED8E9F541CD14A88B4283E246010D7</vt:lpwstr>
  </property>
  <property fmtid="{D5CDD505-2E9C-101B-9397-08002B2CF9AE}" pid="3" name="MediaServiceImageTags">
    <vt:lpwstr/>
  </property>
</Properties>
</file>