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6" r:id="rId10"/>
    <p:sldId id="268" r:id="rId11"/>
    <p:sldId id="274" r:id="rId12"/>
    <p:sldId id="276" r:id="rId13"/>
    <p:sldId id="277" r:id="rId14"/>
  </p:sldIdLst>
  <p:sldSz cx="18288000" cy="10287000"/>
  <p:notesSz cx="6858000" cy="9144000"/>
  <p:embeddedFontLst>
    <p:embeddedFont>
      <p:font typeface="Anton" pitchFamily="2" charset="77"/>
      <p:regular r:id="rId15"/>
    </p:embeddedFont>
    <p:embeddedFont>
      <p:font typeface="Canva Sans Bold" panose="020B0803030501040103" pitchFamily="34" charset="0"/>
      <p:regular r:id="rId16"/>
      <p:bold r:id="rId17"/>
    </p:embeddedFont>
    <p:embeddedFont>
      <p:font typeface="Open Sans" panose="020B0606030504020204" pitchFamily="34" charset="0"/>
      <p:regular r:id="rId18"/>
      <p:bold r:id="rId19"/>
      <p:italic r:id="rId20"/>
      <p:boldItalic r:id="rId21"/>
    </p:embeddedFont>
    <p:embeddedFont>
      <p:font typeface="Open Sans Bold" pitchFamily="2" charset="0"/>
      <p:regular r:id="rId22"/>
      <p:bold r:id="rId23"/>
    </p:embeddedFont>
    <p:embeddedFont>
      <p:font typeface="Open Sans Italics" pitchFamily="2" charset="0"/>
      <p:regular r:id="rId24"/>
      <p:italic r:id="rId25"/>
    </p:embeddedFont>
    <p:embeddedFont>
      <p:font typeface="Open Sans Semi-Bold" pitchFamily="2" charset="0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05"/>
    <p:restoredTop sz="94703"/>
  </p:normalViewPr>
  <p:slideViewPr>
    <p:cSldViewPr snapToGrid="0">
      <p:cViewPr varScale="1">
        <p:scale>
          <a:sx n="85" d="100"/>
          <a:sy n="85" d="100"/>
        </p:scale>
        <p:origin x="344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sv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3528" y="-1017440"/>
            <a:ext cx="19496051" cy="11602918"/>
          </a:xfrm>
          <a:custGeom>
            <a:avLst/>
            <a:gdLst/>
            <a:ahLst/>
            <a:cxnLst/>
            <a:rect l="l" t="t" r="r" b="b"/>
            <a:pathLst>
              <a:path w="19496051" h="11602918">
                <a:moveTo>
                  <a:pt x="0" y="0"/>
                </a:moveTo>
                <a:lnTo>
                  <a:pt x="19496051" y="0"/>
                </a:lnTo>
                <a:lnTo>
                  <a:pt x="19496051" y="11602918"/>
                </a:lnTo>
                <a:lnTo>
                  <a:pt x="0" y="116029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4000"/>
            </a:blip>
            <a:stretch>
              <a:fillRect l="-2901" r="-29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900669" y="2940206"/>
            <a:ext cx="12486662" cy="3858726"/>
          </a:xfrm>
          <a:custGeom>
            <a:avLst/>
            <a:gdLst/>
            <a:ahLst/>
            <a:cxnLst/>
            <a:rect l="l" t="t" r="r" b="b"/>
            <a:pathLst>
              <a:path w="12486662" h="3858726">
                <a:moveTo>
                  <a:pt x="0" y="0"/>
                </a:moveTo>
                <a:lnTo>
                  <a:pt x="12486662" y="0"/>
                </a:lnTo>
                <a:lnTo>
                  <a:pt x="12486662" y="3858725"/>
                </a:lnTo>
                <a:lnTo>
                  <a:pt x="0" y="38587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431670" y="7409250"/>
            <a:ext cx="7424660" cy="714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9"/>
              </a:lnSpc>
              <a:spcBef>
                <a:spcPct val="0"/>
              </a:spcBef>
            </a:pPr>
            <a:r>
              <a:rPr lang="en-US" sz="4128" spc="251">
                <a:solidFill>
                  <a:srgbClr val="FFFFFF"/>
                </a:solidFill>
                <a:latin typeface="Anton"/>
              </a:rPr>
              <a:t>SPEED. INNOVATION. SOLUTIONS.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962212" cy="10287000"/>
          </a:xfrm>
          <a:custGeom>
            <a:avLst/>
            <a:gdLst/>
            <a:ahLst/>
            <a:cxnLst/>
            <a:rect l="l" t="t" r="r" b="b"/>
            <a:pathLst>
              <a:path w="18962212" h="10287000">
                <a:moveTo>
                  <a:pt x="0" y="0"/>
                </a:moveTo>
                <a:lnTo>
                  <a:pt x="18962212" y="0"/>
                </a:lnTo>
                <a:lnTo>
                  <a:pt x="189622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 descr="A handshake between gears&#10;&#10;Description automatically generated">
            <a:extLst>
              <a:ext uri="{FF2B5EF4-FFF2-40B4-BE49-F238E27FC236}">
                <a16:creationId xmlns:a16="http://schemas.microsoft.com/office/drawing/2014/main" id="{70C959CA-DE30-6E06-2159-0FBBC6D6D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78" y="489809"/>
            <a:ext cx="16906163" cy="92817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258608" y="1070202"/>
            <a:ext cx="9770783" cy="824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1"/>
              </a:lnSpc>
            </a:pPr>
            <a:r>
              <a:rPr lang="en-US" sz="5337" spc="325">
                <a:solidFill>
                  <a:srgbClr val="FFFFFF"/>
                </a:solidFill>
                <a:latin typeface="Anton"/>
              </a:rPr>
              <a:t>WHY SOFWERX?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93798" y="1709108"/>
            <a:ext cx="2265472" cy="92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5"/>
              </a:lnSpc>
              <a:spcBef>
                <a:spcPct val="0"/>
              </a:spcBef>
            </a:pPr>
            <a:r>
              <a:rPr lang="en-US" sz="1818">
                <a:solidFill>
                  <a:srgbClr val="FFFFFF"/>
                </a:solidFill>
                <a:latin typeface="Open Sans Bold"/>
              </a:rPr>
              <a:t>EASY TO ACCESS, REDUCED BARRIERS TO ENTRY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625945" y="4220676"/>
            <a:ext cx="2265472" cy="92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5"/>
              </a:lnSpc>
            </a:pPr>
            <a:r>
              <a:rPr lang="en-US" sz="1818">
                <a:solidFill>
                  <a:srgbClr val="FFFFFF"/>
                </a:solidFill>
                <a:latin typeface="Open Sans Bold"/>
              </a:rPr>
              <a:t>NEUTRAL</a:t>
            </a:r>
          </a:p>
          <a:p>
            <a:pPr algn="ctr">
              <a:lnSpc>
                <a:spcPts val="2545"/>
              </a:lnSpc>
            </a:pPr>
            <a:r>
              <a:rPr lang="en-US" sz="1818">
                <a:solidFill>
                  <a:srgbClr val="FFFFFF"/>
                </a:solidFill>
                <a:latin typeface="Open Sans Bold"/>
              </a:rPr>
              <a:t>FACILITATION &amp;</a:t>
            </a:r>
          </a:p>
          <a:p>
            <a:pPr algn="ctr">
              <a:lnSpc>
                <a:spcPts val="2545"/>
              </a:lnSpc>
              <a:spcBef>
                <a:spcPct val="0"/>
              </a:spcBef>
            </a:pPr>
            <a:r>
              <a:rPr lang="en-US" sz="1818">
                <a:solidFill>
                  <a:srgbClr val="FFFFFF"/>
                </a:solidFill>
                <a:latin typeface="Open Sans Bold"/>
              </a:rPr>
              <a:t>IDEATION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55654" y="6821386"/>
            <a:ext cx="2141760" cy="1239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5"/>
              </a:lnSpc>
            </a:pPr>
            <a:r>
              <a:rPr lang="en-US" sz="1818">
                <a:solidFill>
                  <a:srgbClr val="FFFFFF"/>
                </a:solidFill>
                <a:latin typeface="Open Sans Bold"/>
              </a:rPr>
              <a:t>FLEXIBLE NON-FAR BUSINESS METHODOLOGIES</a:t>
            </a:r>
          </a:p>
          <a:p>
            <a:pPr algn="ctr">
              <a:lnSpc>
                <a:spcPts val="2545"/>
              </a:lnSpc>
              <a:spcBef>
                <a:spcPct val="0"/>
              </a:spcBef>
            </a:pPr>
            <a:r>
              <a:rPr lang="en-US" sz="1818">
                <a:solidFill>
                  <a:srgbClr val="FFFFFF"/>
                </a:solidFill>
                <a:latin typeface="Open Sans Bold"/>
              </a:rPr>
              <a:t>AND PROCESSES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06306" y="7222155"/>
            <a:ext cx="2265472" cy="1868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5"/>
              </a:lnSpc>
            </a:pPr>
            <a:r>
              <a:rPr lang="en-US" sz="1818">
                <a:solidFill>
                  <a:srgbClr val="FFFFFF"/>
                </a:solidFill>
                <a:latin typeface="Open Sans Bold"/>
              </a:rPr>
              <a:t>82% OF OUR SUBMISSIONS COME FROM OUR NON-TRADITIONAL ECOSYSTEM</a:t>
            </a:r>
          </a:p>
          <a:p>
            <a:pPr algn="ctr">
              <a:lnSpc>
                <a:spcPts val="2545"/>
              </a:lnSpc>
              <a:spcBef>
                <a:spcPct val="0"/>
              </a:spcBef>
            </a:pPr>
            <a:endParaRPr lang="en-US" sz="1818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4660795" y="6664223"/>
            <a:ext cx="2265472" cy="1554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5"/>
              </a:lnSpc>
            </a:pPr>
            <a:r>
              <a:rPr lang="en-US" sz="1818">
                <a:solidFill>
                  <a:srgbClr val="FFFFFF"/>
                </a:solidFill>
                <a:latin typeface="Open Sans Bold"/>
              </a:rPr>
              <a:t>FLEXIBILITY THROUGH ADDITIONAL CONTRACTING</a:t>
            </a:r>
          </a:p>
          <a:p>
            <a:pPr algn="ctr">
              <a:lnSpc>
                <a:spcPts val="2545"/>
              </a:lnSpc>
              <a:spcBef>
                <a:spcPct val="0"/>
              </a:spcBef>
            </a:pPr>
            <a:r>
              <a:rPr lang="en-US" sz="1818">
                <a:solidFill>
                  <a:srgbClr val="FFFFFF"/>
                </a:solidFill>
                <a:latin typeface="Open Sans Bold"/>
              </a:rPr>
              <a:t>MECHANISMS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196855" y="7584105"/>
            <a:ext cx="2265472" cy="92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5"/>
              </a:lnSpc>
            </a:pPr>
            <a:r>
              <a:rPr lang="en-US" sz="1818">
                <a:solidFill>
                  <a:srgbClr val="FFFFFF"/>
                </a:solidFill>
                <a:latin typeface="Open Sans Bold"/>
              </a:rPr>
              <a:t>QUICK WINS</a:t>
            </a:r>
          </a:p>
          <a:p>
            <a:pPr algn="ctr">
              <a:lnSpc>
                <a:spcPts val="2545"/>
              </a:lnSpc>
            </a:pPr>
            <a:r>
              <a:rPr lang="en-US" sz="1818">
                <a:solidFill>
                  <a:srgbClr val="FFFFFF"/>
                </a:solidFill>
                <a:latin typeface="Open Sans Bold"/>
              </a:rPr>
              <a:t>FOR THE</a:t>
            </a:r>
          </a:p>
          <a:p>
            <a:pPr algn="ctr">
              <a:lnSpc>
                <a:spcPts val="2545"/>
              </a:lnSpc>
              <a:spcBef>
                <a:spcPct val="0"/>
              </a:spcBef>
            </a:pPr>
            <a:r>
              <a:rPr lang="en-US" sz="1818">
                <a:solidFill>
                  <a:srgbClr val="FFFFFF"/>
                </a:solidFill>
                <a:latin typeface="Open Sans Bold"/>
              </a:rPr>
              <a:t>WARFIGHTER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197431" y="4220676"/>
            <a:ext cx="2265472" cy="92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5"/>
              </a:lnSpc>
            </a:pPr>
            <a:r>
              <a:rPr lang="en-US" sz="1818">
                <a:solidFill>
                  <a:srgbClr val="FFFFFF"/>
                </a:solidFill>
                <a:latin typeface="Open Sans Bold"/>
              </a:rPr>
              <a:t>FAIL FAST &amp;</a:t>
            </a:r>
          </a:p>
          <a:p>
            <a:pPr algn="ctr">
              <a:lnSpc>
                <a:spcPts val="2545"/>
              </a:lnSpc>
            </a:pPr>
            <a:r>
              <a:rPr lang="en-US" sz="1818">
                <a:solidFill>
                  <a:srgbClr val="FFFFFF"/>
                </a:solidFill>
                <a:latin typeface="Open Sans Bold"/>
              </a:rPr>
              <a:t>COST OF RISK</a:t>
            </a:r>
          </a:p>
          <a:p>
            <a:pPr algn="ctr">
              <a:lnSpc>
                <a:spcPts val="2545"/>
              </a:lnSpc>
              <a:spcBef>
                <a:spcPct val="0"/>
              </a:spcBef>
            </a:pPr>
            <a:r>
              <a:rPr lang="en-US" sz="1818">
                <a:solidFill>
                  <a:srgbClr val="FFFFFF"/>
                </a:solidFill>
                <a:latin typeface="Open Sans Bold"/>
              </a:rPr>
              <a:t>AVOIDANCE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772342" y="1866270"/>
            <a:ext cx="2265472" cy="611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5"/>
              </a:lnSpc>
            </a:pPr>
            <a:r>
              <a:rPr lang="en-US" sz="1818">
                <a:solidFill>
                  <a:srgbClr val="FFFFFF"/>
                </a:solidFill>
                <a:latin typeface="Open Sans Bold"/>
              </a:rPr>
              <a:t>REFINE/INFORM</a:t>
            </a:r>
          </a:p>
          <a:p>
            <a:pPr algn="ctr">
              <a:lnSpc>
                <a:spcPts val="2545"/>
              </a:lnSpc>
              <a:spcBef>
                <a:spcPct val="0"/>
              </a:spcBef>
            </a:pPr>
            <a:r>
              <a:rPr lang="en-US" sz="1818">
                <a:solidFill>
                  <a:srgbClr val="FFFFFF"/>
                </a:solidFill>
                <a:latin typeface="Open Sans Bold"/>
              </a:rPr>
              <a:t>REQUIREMENTS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963786">
            <a:off x="-1658689" y="-1193964"/>
            <a:ext cx="6466743" cy="13330284"/>
            <a:chOff x="0" y="0"/>
            <a:chExt cx="1703175" cy="35108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3175" cy="3510857"/>
            </a:xfrm>
            <a:custGeom>
              <a:avLst/>
              <a:gdLst/>
              <a:ahLst/>
              <a:cxnLst/>
              <a:rect l="l" t="t" r="r" b="b"/>
              <a:pathLst>
                <a:path w="1703175" h="3510857">
                  <a:moveTo>
                    <a:pt x="0" y="0"/>
                  </a:moveTo>
                  <a:lnTo>
                    <a:pt x="1703175" y="0"/>
                  </a:lnTo>
                  <a:lnTo>
                    <a:pt x="1703175" y="3510857"/>
                  </a:lnTo>
                  <a:lnTo>
                    <a:pt x="0" y="3510857"/>
                  </a:lnTo>
                  <a:close/>
                </a:path>
              </a:pathLst>
            </a:custGeom>
            <a:solidFill>
              <a:srgbClr val="7C7D8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703175" cy="35489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5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99407" y="2429094"/>
            <a:ext cx="8862076" cy="5428812"/>
          </a:xfrm>
          <a:custGeom>
            <a:avLst/>
            <a:gdLst/>
            <a:ahLst/>
            <a:cxnLst/>
            <a:rect l="l" t="t" r="r" b="b"/>
            <a:pathLst>
              <a:path w="8862076" h="5428812">
                <a:moveTo>
                  <a:pt x="0" y="0"/>
                </a:moveTo>
                <a:lnTo>
                  <a:pt x="8862076" y="0"/>
                </a:lnTo>
                <a:lnTo>
                  <a:pt x="8862076" y="5428812"/>
                </a:lnTo>
                <a:lnTo>
                  <a:pt x="0" y="54288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2" r="-7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388872" y="1446193"/>
            <a:ext cx="6250309" cy="1823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3"/>
              </a:lnSpc>
            </a:pPr>
            <a:r>
              <a:rPr lang="en-US" sz="5961" spc="363">
                <a:solidFill>
                  <a:srgbClr val="FFFFFF"/>
                </a:solidFill>
                <a:latin typeface="Anton"/>
              </a:rPr>
              <a:t>GET INVOLVED WITH</a:t>
            </a:r>
          </a:p>
          <a:p>
            <a:pPr algn="l">
              <a:lnSpc>
                <a:spcPts val="7273"/>
              </a:lnSpc>
            </a:pPr>
            <a:r>
              <a:rPr lang="en-US" sz="5961" spc="363">
                <a:solidFill>
                  <a:srgbClr val="ED6622"/>
                </a:solidFill>
                <a:latin typeface="Anton"/>
              </a:rPr>
              <a:t>SOFWERX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388872" y="3784741"/>
            <a:ext cx="6250309" cy="5511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0"/>
              </a:lnSpc>
            </a:pPr>
            <a:r>
              <a:rPr lang="en-US" sz="2300" spc="184">
                <a:solidFill>
                  <a:srgbClr val="E7EDF0"/>
                </a:solidFill>
                <a:latin typeface="Open Sans"/>
              </a:rPr>
              <a:t>Join the SOFWERX ecosystem at </a:t>
            </a:r>
            <a:r>
              <a:rPr lang="en-US" sz="2300" spc="184">
                <a:solidFill>
                  <a:srgbClr val="ED6622"/>
                </a:solidFill>
                <a:latin typeface="Open Sans"/>
              </a:rPr>
              <a:t>sofwerx.org/ecosystem. </a:t>
            </a:r>
          </a:p>
          <a:p>
            <a:pPr algn="l">
              <a:lnSpc>
                <a:spcPts val="2300"/>
              </a:lnSpc>
            </a:pPr>
            <a:endParaRPr lang="en-US" sz="2300" spc="184">
              <a:solidFill>
                <a:srgbClr val="ED6622"/>
              </a:solidFill>
              <a:latin typeface="Open Sans"/>
            </a:endParaRPr>
          </a:p>
          <a:p>
            <a:pPr algn="l">
              <a:lnSpc>
                <a:spcPts val="2300"/>
              </a:lnSpc>
            </a:pPr>
            <a:r>
              <a:rPr lang="en-US" sz="2300" spc="184">
                <a:solidFill>
                  <a:srgbClr val="E7EDF0"/>
                </a:solidFill>
                <a:latin typeface="Open Sans"/>
              </a:rPr>
              <a:t>SMEs can participate in events at </a:t>
            </a:r>
            <a:r>
              <a:rPr lang="en-US" sz="2300" spc="184">
                <a:solidFill>
                  <a:srgbClr val="ED6622"/>
                </a:solidFill>
                <a:latin typeface="Open Sans"/>
              </a:rPr>
              <a:t>events.sofwerx.org. </a:t>
            </a:r>
          </a:p>
          <a:p>
            <a:pPr algn="l">
              <a:lnSpc>
                <a:spcPts val="2300"/>
              </a:lnSpc>
            </a:pPr>
            <a:endParaRPr lang="en-US" sz="2300" spc="184">
              <a:solidFill>
                <a:srgbClr val="ED6622"/>
              </a:solidFill>
              <a:latin typeface="Open Sans"/>
            </a:endParaRPr>
          </a:p>
          <a:p>
            <a:pPr algn="l">
              <a:lnSpc>
                <a:spcPts val="2300"/>
              </a:lnSpc>
            </a:pPr>
            <a:r>
              <a:rPr lang="en-US" sz="2300" spc="184">
                <a:solidFill>
                  <a:srgbClr val="E7EDF0"/>
                </a:solidFill>
                <a:latin typeface="Open Sans"/>
              </a:rPr>
              <a:t>Innovators are encouraged to submit technologies for events or Tech Tuesday at </a:t>
            </a:r>
            <a:r>
              <a:rPr lang="en-US" sz="2300" spc="184">
                <a:solidFill>
                  <a:srgbClr val="ED6622"/>
                </a:solidFill>
                <a:latin typeface="Open Sans"/>
              </a:rPr>
              <a:t>events.sofwerx.org</a:t>
            </a:r>
            <a:r>
              <a:rPr lang="en-US" sz="2300" spc="184">
                <a:solidFill>
                  <a:srgbClr val="E7EDF0"/>
                </a:solidFill>
                <a:latin typeface="Open Sans"/>
              </a:rPr>
              <a:t> and </a:t>
            </a:r>
            <a:r>
              <a:rPr lang="en-US" sz="2300" spc="184">
                <a:solidFill>
                  <a:srgbClr val="ED6622"/>
                </a:solidFill>
                <a:latin typeface="Open Sans"/>
              </a:rPr>
              <a:t>sofwerx.org/techtuesday.</a:t>
            </a:r>
          </a:p>
          <a:p>
            <a:pPr algn="l">
              <a:lnSpc>
                <a:spcPts val="2300"/>
              </a:lnSpc>
            </a:pPr>
            <a:endParaRPr lang="en-US" sz="2300" spc="184">
              <a:solidFill>
                <a:srgbClr val="ED6622"/>
              </a:solidFill>
              <a:latin typeface="Open Sans"/>
            </a:endParaRPr>
          </a:p>
          <a:p>
            <a:pPr algn="l">
              <a:lnSpc>
                <a:spcPts val="2300"/>
              </a:lnSpc>
            </a:pPr>
            <a:r>
              <a:rPr lang="en-US" sz="2300" spc="184">
                <a:solidFill>
                  <a:srgbClr val="E7EDF0"/>
                </a:solidFill>
                <a:latin typeface="Open Sans"/>
              </a:rPr>
              <a:t>USSOCOM can nominate technology focus areas and submit Foundry requests at </a:t>
            </a:r>
            <a:r>
              <a:rPr lang="en-US" sz="2300" spc="184">
                <a:solidFill>
                  <a:srgbClr val="ED6622"/>
                </a:solidFill>
                <a:latin typeface="Open Sans"/>
              </a:rPr>
              <a:t>sofwerx.org/techtuesday</a:t>
            </a:r>
            <a:r>
              <a:rPr lang="en-US" sz="2300" spc="184">
                <a:solidFill>
                  <a:srgbClr val="E7EDF0"/>
                </a:solidFill>
                <a:latin typeface="Open Sans"/>
              </a:rPr>
              <a:t> and </a:t>
            </a:r>
            <a:r>
              <a:rPr lang="en-US" sz="2300" spc="184">
                <a:solidFill>
                  <a:srgbClr val="ED6622"/>
                </a:solidFill>
                <a:latin typeface="Open Sans"/>
              </a:rPr>
              <a:t>sofwerx.org/foundry. </a:t>
            </a:r>
          </a:p>
          <a:p>
            <a:pPr algn="l">
              <a:lnSpc>
                <a:spcPts val="2300"/>
              </a:lnSpc>
            </a:pPr>
            <a:endParaRPr lang="en-US" sz="2300" spc="184">
              <a:solidFill>
                <a:srgbClr val="ED6622"/>
              </a:solidFill>
              <a:latin typeface="Open Sans"/>
            </a:endParaRPr>
          </a:p>
          <a:p>
            <a:pPr algn="l">
              <a:lnSpc>
                <a:spcPts val="2300"/>
              </a:lnSpc>
            </a:pPr>
            <a:r>
              <a:rPr lang="en-US" sz="2300" spc="184">
                <a:solidFill>
                  <a:srgbClr val="E7EDF0"/>
                </a:solidFill>
                <a:latin typeface="Open Sans"/>
              </a:rPr>
              <a:t>Bring Warfighter Challenges to </a:t>
            </a:r>
            <a:r>
              <a:rPr lang="en-US" sz="2300" spc="184">
                <a:solidFill>
                  <a:srgbClr val="ED6622"/>
                </a:solidFill>
                <a:latin typeface="Open Sans"/>
              </a:rPr>
              <a:t>sofwerx.org/request.</a:t>
            </a:r>
          </a:p>
          <a:p>
            <a:pPr algn="l">
              <a:lnSpc>
                <a:spcPts val="2700"/>
              </a:lnSpc>
            </a:pPr>
            <a:endParaRPr lang="en-US" sz="2300" spc="184">
              <a:solidFill>
                <a:srgbClr val="ED6622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18055" y="-1679159"/>
            <a:ext cx="5696897" cy="3117756"/>
          </a:xfrm>
          <a:custGeom>
            <a:avLst/>
            <a:gdLst/>
            <a:ahLst/>
            <a:cxnLst/>
            <a:rect l="l" t="t" r="r" b="b"/>
            <a:pathLst>
              <a:path w="5696897" h="3117756">
                <a:moveTo>
                  <a:pt x="0" y="0"/>
                </a:moveTo>
                <a:lnTo>
                  <a:pt x="5696897" y="0"/>
                </a:lnTo>
                <a:lnTo>
                  <a:pt x="5696897" y="3117757"/>
                </a:lnTo>
                <a:lnTo>
                  <a:pt x="0" y="31177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808541" y="4292888"/>
            <a:ext cx="870043" cy="855806"/>
          </a:xfrm>
          <a:custGeom>
            <a:avLst/>
            <a:gdLst/>
            <a:ahLst/>
            <a:cxnLst/>
            <a:rect l="l" t="t" r="r" b="b"/>
            <a:pathLst>
              <a:path w="870043" h="855806">
                <a:moveTo>
                  <a:pt x="0" y="0"/>
                </a:moveTo>
                <a:lnTo>
                  <a:pt x="870043" y="0"/>
                </a:lnTo>
                <a:lnTo>
                  <a:pt x="870043" y="855806"/>
                </a:lnTo>
                <a:lnTo>
                  <a:pt x="0" y="8558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610346" y="4449785"/>
            <a:ext cx="869113" cy="542010"/>
          </a:xfrm>
          <a:custGeom>
            <a:avLst/>
            <a:gdLst/>
            <a:ahLst/>
            <a:cxnLst/>
            <a:rect l="l" t="t" r="r" b="b"/>
            <a:pathLst>
              <a:path w="869113" h="542010">
                <a:moveTo>
                  <a:pt x="0" y="0"/>
                </a:moveTo>
                <a:lnTo>
                  <a:pt x="869113" y="0"/>
                </a:lnTo>
                <a:lnTo>
                  <a:pt x="869113" y="542011"/>
                </a:lnTo>
                <a:lnTo>
                  <a:pt x="0" y="5420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698369" y="2805413"/>
            <a:ext cx="4560931" cy="4098751"/>
          </a:xfrm>
          <a:custGeom>
            <a:avLst/>
            <a:gdLst/>
            <a:ahLst/>
            <a:cxnLst/>
            <a:rect l="l" t="t" r="r" b="b"/>
            <a:pathLst>
              <a:path w="4560931" h="4098751">
                <a:moveTo>
                  <a:pt x="0" y="0"/>
                </a:moveTo>
                <a:lnTo>
                  <a:pt x="4560931" y="0"/>
                </a:lnTo>
                <a:lnTo>
                  <a:pt x="4560931" y="4098752"/>
                </a:lnTo>
                <a:lnTo>
                  <a:pt x="0" y="40987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46" t="-2675" r="-4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636098" y="3056966"/>
            <a:ext cx="3015805" cy="3595646"/>
          </a:xfrm>
          <a:custGeom>
            <a:avLst/>
            <a:gdLst/>
            <a:ahLst/>
            <a:cxnLst/>
            <a:rect l="l" t="t" r="r" b="b"/>
            <a:pathLst>
              <a:path w="3015805" h="3595646">
                <a:moveTo>
                  <a:pt x="0" y="0"/>
                </a:moveTo>
                <a:lnTo>
                  <a:pt x="3015804" y="0"/>
                </a:lnTo>
                <a:lnTo>
                  <a:pt x="3015804" y="3595646"/>
                </a:lnTo>
                <a:lnTo>
                  <a:pt x="0" y="35956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310112" y="3469489"/>
            <a:ext cx="3733022" cy="2770600"/>
            <a:chOff x="0" y="0"/>
            <a:chExt cx="4977363" cy="3694134"/>
          </a:xfrm>
        </p:grpSpPr>
        <p:sp>
          <p:nvSpPr>
            <p:cNvPr id="8" name="Freeform 8"/>
            <p:cNvSpPr/>
            <p:nvPr/>
          </p:nvSpPr>
          <p:spPr>
            <a:xfrm>
              <a:off x="1410742" y="0"/>
              <a:ext cx="2155878" cy="2676579"/>
            </a:xfrm>
            <a:custGeom>
              <a:avLst/>
              <a:gdLst/>
              <a:ahLst/>
              <a:cxnLst/>
              <a:rect l="l" t="t" r="r" b="b"/>
              <a:pathLst>
                <a:path w="2155878" h="2676579">
                  <a:moveTo>
                    <a:pt x="0" y="0"/>
                  </a:moveTo>
                  <a:lnTo>
                    <a:pt x="2155878" y="0"/>
                  </a:lnTo>
                  <a:lnTo>
                    <a:pt x="2155878" y="2676579"/>
                  </a:lnTo>
                  <a:lnTo>
                    <a:pt x="0" y="2676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r="-46190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2853061"/>
              <a:ext cx="4977363" cy="841073"/>
            </a:xfrm>
            <a:custGeom>
              <a:avLst/>
              <a:gdLst/>
              <a:ahLst/>
              <a:cxnLst/>
              <a:rect l="l" t="t" r="r" b="b"/>
              <a:pathLst>
                <a:path w="4977363" h="841073">
                  <a:moveTo>
                    <a:pt x="0" y="0"/>
                  </a:moveTo>
                  <a:lnTo>
                    <a:pt x="4977363" y="0"/>
                  </a:lnTo>
                  <a:lnTo>
                    <a:pt x="4977363" y="841073"/>
                  </a:lnTo>
                  <a:lnTo>
                    <a:pt x="0" y="841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22902" t="-23069" b="-3763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138172" y="7496025"/>
            <a:ext cx="6011657" cy="754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2"/>
              </a:lnSpc>
            </a:pPr>
            <a:r>
              <a:rPr lang="en-US" sz="4444" spc="271">
                <a:solidFill>
                  <a:srgbClr val="ED6622"/>
                </a:solidFill>
                <a:latin typeface="Anton"/>
              </a:rPr>
              <a:t>“BIG TENT” </a:t>
            </a:r>
            <a:r>
              <a:rPr lang="en-US" sz="4444" spc="271">
                <a:solidFill>
                  <a:srgbClr val="FFFFFF"/>
                </a:solidFill>
                <a:latin typeface="Anton"/>
              </a:rPr>
              <a:t>PHILOSOPHY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479705" y="8757895"/>
            <a:ext cx="15472303" cy="956096"/>
            <a:chOff x="0" y="0"/>
            <a:chExt cx="20629737" cy="1274795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47625"/>
              <a:ext cx="6868097" cy="6137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11573" lvl="1" indent="-305786" algn="l">
                <a:lnSpc>
                  <a:spcPts val="3965"/>
                </a:lnSpc>
                <a:buFont typeface="Arial"/>
                <a:buChar char="•"/>
              </a:pPr>
              <a:r>
                <a:rPr lang="en-US" sz="2832">
                  <a:solidFill>
                    <a:srgbClr val="E7EDF0"/>
                  </a:solidFill>
                  <a:latin typeface="Open Sans"/>
                </a:rPr>
                <a:t>USSOCOM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9702"/>
              <a:ext cx="6868097" cy="6137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11573" lvl="1" indent="-305786" algn="l">
                <a:lnSpc>
                  <a:spcPts val="3965"/>
                </a:lnSpc>
                <a:buFont typeface="Arial"/>
                <a:buChar char="•"/>
              </a:pPr>
              <a:r>
                <a:rPr lang="en-US" sz="2832">
                  <a:solidFill>
                    <a:srgbClr val="E7EDF0"/>
                  </a:solidFill>
                  <a:latin typeface="Open Sans"/>
                </a:rPr>
                <a:t>Interagency Partners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6785012" y="-47625"/>
              <a:ext cx="6868097" cy="6137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11573" lvl="1" indent="-305786" algn="l">
                <a:lnSpc>
                  <a:spcPts val="3965"/>
                </a:lnSpc>
                <a:buFont typeface="Arial"/>
                <a:buChar char="•"/>
              </a:pPr>
              <a:r>
                <a:rPr lang="en-US" sz="2832">
                  <a:solidFill>
                    <a:srgbClr val="E7EDF0"/>
                  </a:solidFill>
                  <a:latin typeface="Open Sans"/>
                </a:rPr>
                <a:t>Industry Partners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6785012" y="619702"/>
              <a:ext cx="6868097" cy="6137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11573" lvl="1" indent="-305786" algn="l">
                <a:lnSpc>
                  <a:spcPts val="3965"/>
                </a:lnSpc>
                <a:buFont typeface="Arial"/>
                <a:buChar char="•"/>
              </a:pPr>
              <a:r>
                <a:rPr lang="en-US" sz="2832">
                  <a:solidFill>
                    <a:srgbClr val="E7EDF0"/>
                  </a:solidFill>
                  <a:latin typeface="Open Sans"/>
                </a:rPr>
                <a:t>FFRDC’s &amp; Labs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761641" y="660997"/>
              <a:ext cx="6868097" cy="6137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11573" lvl="1" indent="-305786" algn="l">
                <a:lnSpc>
                  <a:spcPts val="3965"/>
                </a:lnSpc>
                <a:buFont typeface="Arial"/>
                <a:buChar char="•"/>
              </a:pPr>
              <a:r>
                <a:rPr lang="en-US" sz="2832">
                  <a:solidFill>
                    <a:srgbClr val="E7EDF0"/>
                  </a:solidFill>
                  <a:latin typeface="Open Sans"/>
                </a:rPr>
                <a:t>Non-Traditionals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3761641" y="-47625"/>
              <a:ext cx="6868097" cy="6137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11573" lvl="1" indent="-305786" algn="l">
                <a:lnSpc>
                  <a:spcPts val="3965"/>
                </a:lnSpc>
                <a:buFont typeface="Arial"/>
                <a:buChar char="•"/>
              </a:pPr>
              <a:r>
                <a:rPr lang="en-US" sz="2832">
                  <a:solidFill>
                    <a:srgbClr val="E7EDF0"/>
                  </a:solidFill>
                  <a:latin typeface="Open Sans"/>
                </a:rPr>
                <a:t>Academics &amp; Interns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724920" y="633036"/>
            <a:ext cx="10838160" cy="1811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2"/>
              </a:lnSpc>
            </a:pPr>
            <a:r>
              <a:rPr lang="en-US" sz="5920" spc="361">
                <a:solidFill>
                  <a:srgbClr val="FFFFFF"/>
                </a:solidFill>
                <a:latin typeface="Anton"/>
              </a:rPr>
              <a:t>UNDER A TITLE 15 </a:t>
            </a:r>
            <a:r>
              <a:rPr lang="en-US" sz="5920" spc="361">
                <a:solidFill>
                  <a:srgbClr val="ED6622"/>
                </a:solidFill>
                <a:latin typeface="Anton"/>
              </a:rPr>
              <a:t>PARTNERSHIP</a:t>
            </a:r>
          </a:p>
          <a:p>
            <a:pPr algn="ctr">
              <a:lnSpc>
                <a:spcPts val="7222"/>
              </a:lnSpc>
            </a:pPr>
            <a:r>
              <a:rPr lang="en-US" sz="5920" spc="361">
                <a:solidFill>
                  <a:srgbClr val="ED6622"/>
                </a:solidFill>
                <a:latin typeface="Anton"/>
              </a:rPr>
              <a:t>Intermediary Agreement</a:t>
            </a:r>
            <a:r>
              <a:rPr lang="en-US" sz="5920" spc="361">
                <a:solidFill>
                  <a:srgbClr val="FFFFFF"/>
                </a:solidFill>
                <a:latin typeface="Anton"/>
              </a:rPr>
              <a:t> (PIA):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1528" y="-192940"/>
            <a:ext cx="9922651" cy="10653586"/>
            <a:chOff x="0" y="0"/>
            <a:chExt cx="2613373" cy="28058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13373" cy="2805883"/>
            </a:xfrm>
            <a:custGeom>
              <a:avLst/>
              <a:gdLst/>
              <a:ahLst/>
              <a:cxnLst/>
              <a:rect l="l" t="t" r="r" b="b"/>
              <a:pathLst>
                <a:path w="2613373" h="2805883">
                  <a:moveTo>
                    <a:pt x="0" y="0"/>
                  </a:moveTo>
                  <a:lnTo>
                    <a:pt x="2613373" y="0"/>
                  </a:lnTo>
                  <a:lnTo>
                    <a:pt x="2613373" y="2805883"/>
                  </a:lnTo>
                  <a:lnTo>
                    <a:pt x="0" y="2805883"/>
                  </a:lnTo>
                  <a:close/>
                </a:path>
              </a:pathLst>
            </a:custGeom>
            <a:solidFill>
              <a:srgbClr val="2828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613373" cy="2843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5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194322" y="-2329617"/>
            <a:ext cx="6136460" cy="3358317"/>
          </a:xfrm>
          <a:custGeom>
            <a:avLst/>
            <a:gdLst/>
            <a:ahLst/>
            <a:cxnLst/>
            <a:rect l="l" t="t" r="r" b="b"/>
            <a:pathLst>
              <a:path w="6136460" h="3358317">
                <a:moveTo>
                  <a:pt x="0" y="0"/>
                </a:moveTo>
                <a:lnTo>
                  <a:pt x="6136460" y="0"/>
                </a:lnTo>
                <a:lnTo>
                  <a:pt x="6136460" y="3358317"/>
                </a:lnTo>
                <a:lnTo>
                  <a:pt x="0" y="33583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26435" y="6602461"/>
            <a:ext cx="9035954" cy="2017962"/>
          </a:xfrm>
          <a:custGeom>
            <a:avLst/>
            <a:gdLst/>
            <a:ahLst/>
            <a:cxnLst/>
            <a:rect l="l" t="t" r="r" b="b"/>
            <a:pathLst>
              <a:path w="9035954" h="2017962">
                <a:moveTo>
                  <a:pt x="0" y="0"/>
                </a:moveTo>
                <a:lnTo>
                  <a:pt x="9035953" y="0"/>
                </a:lnTo>
                <a:lnTo>
                  <a:pt x="9035953" y="2017963"/>
                </a:lnTo>
                <a:lnTo>
                  <a:pt x="0" y="2017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09" r="-1834" b="-88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615010" y="1854628"/>
            <a:ext cx="6766692" cy="6558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11"/>
              </a:lnSpc>
            </a:pPr>
            <a:r>
              <a:rPr lang="en-US" sz="5337" spc="325">
                <a:solidFill>
                  <a:srgbClr val="28282A"/>
                </a:solidFill>
                <a:latin typeface="Anton"/>
              </a:rPr>
              <a:t>A PLATFORM DESIGNED AND OPERATED TO HELP </a:t>
            </a:r>
            <a:r>
              <a:rPr lang="en-US" sz="5337" spc="325">
                <a:solidFill>
                  <a:srgbClr val="ED6622"/>
                </a:solidFill>
                <a:latin typeface="Anton"/>
              </a:rPr>
              <a:t>SOLVE</a:t>
            </a:r>
            <a:r>
              <a:rPr lang="en-US" sz="5337" spc="325">
                <a:solidFill>
                  <a:srgbClr val="28282A"/>
                </a:solidFill>
                <a:latin typeface="Anton"/>
              </a:rPr>
              <a:t> CHALLENGING </a:t>
            </a:r>
            <a:r>
              <a:rPr lang="en-US" sz="5337" spc="325">
                <a:solidFill>
                  <a:srgbClr val="ED6622"/>
                </a:solidFill>
                <a:latin typeface="Anton"/>
              </a:rPr>
              <a:t>WARFIGHTER PROBLEMS</a:t>
            </a:r>
            <a:r>
              <a:rPr lang="en-US" sz="5337" spc="325">
                <a:solidFill>
                  <a:srgbClr val="28282A"/>
                </a:solidFill>
                <a:latin typeface="Anton"/>
              </a:rPr>
              <a:t> THROUGH INCREASED COLLABORATION, EXPLORATION AND AGILE PROCESSES.​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978989" y="1666576"/>
            <a:ext cx="7940394" cy="4214285"/>
            <a:chOff x="0" y="0"/>
            <a:chExt cx="10587192" cy="5619046"/>
          </a:xfrm>
        </p:grpSpPr>
        <p:sp>
          <p:nvSpPr>
            <p:cNvPr id="9" name="TextBox 9"/>
            <p:cNvSpPr txBox="1"/>
            <p:nvPr/>
          </p:nvSpPr>
          <p:spPr>
            <a:xfrm>
              <a:off x="0" y="-19050"/>
              <a:ext cx="7908155" cy="10931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511"/>
                </a:lnSpc>
              </a:pPr>
              <a:r>
                <a:rPr lang="en-US" sz="5337" spc="325">
                  <a:solidFill>
                    <a:srgbClr val="FFFFFF"/>
                  </a:solidFill>
                  <a:latin typeface="Anton"/>
                </a:rPr>
                <a:t>CHARTER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453607"/>
              <a:ext cx="10587192" cy="11549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75"/>
                </a:lnSpc>
              </a:pPr>
              <a:r>
                <a:rPr lang="en-US" sz="2553">
                  <a:solidFill>
                    <a:srgbClr val="E7EDF0"/>
                  </a:solidFill>
                  <a:latin typeface="Open Sans Bold"/>
                </a:rPr>
                <a:t>I. </a:t>
              </a:r>
              <a:r>
                <a:rPr lang="en-US" sz="2553">
                  <a:solidFill>
                    <a:srgbClr val="E7EDF0"/>
                  </a:solidFill>
                  <a:latin typeface="Open Sans"/>
                </a:rPr>
                <a:t>Create and maintain a platform to accelerate delivery of innovative capabilities to USSOCOM​.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867206"/>
              <a:ext cx="10587192" cy="17518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75"/>
                </a:lnSpc>
              </a:pPr>
              <a:r>
                <a:rPr lang="en-US" sz="2553">
                  <a:solidFill>
                    <a:srgbClr val="E7EDF0"/>
                  </a:solidFill>
                  <a:latin typeface="Open Sans Bold"/>
                </a:rPr>
                <a:t>II. </a:t>
              </a:r>
              <a:r>
                <a:rPr lang="en-US" sz="2553">
                  <a:solidFill>
                    <a:srgbClr val="E7EDF0"/>
                  </a:solidFill>
                  <a:latin typeface="Open Sans"/>
                </a:rPr>
                <a:t>Facilitate capability refinement through exploration, experimentation and assessment of promising technology​.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104867"/>
              <a:ext cx="10120594" cy="5581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69"/>
                </a:lnSpc>
                <a:spcBef>
                  <a:spcPct val="0"/>
                </a:spcBef>
              </a:pPr>
              <a:r>
                <a:rPr lang="en-US" sz="2550">
                  <a:solidFill>
                    <a:srgbClr val="E7EDF0"/>
                  </a:solidFill>
                  <a:latin typeface="Open Sans Italics"/>
                </a:rPr>
                <a:t>Proof of theory. Proof of concept. Rapid prototyping.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962212" cy="10287000"/>
          </a:xfrm>
          <a:custGeom>
            <a:avLst/>
            <a:gdLst/>
            <a:ahLst/>
            <a:cxnLst/>
            <a:rect l="l" t="t" r="r" b="b"/>
            <a:pathLst>
              <a:path w="18962212" h="10287000">
                <a:moveTo>
                  <a:pt x="0" y="0"/>
                </a:moveTo>
                <a:lnTo>
                  <a:pt x="18962212" y="0"/>
                </a:lnTo>
                <a:lnTo>
                  <a:pt x="189622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AF5BF9-11B2-701C-5A67-F18FFE37A80E}"/>
              </a:ext>
            </a:extLst>
          </p:cNvPr>
          <p:cNvSpPr txBox="1"/>
          <p:nvPr/>
        </p:nvSpPr>
        <p:spPr>
          <a:xfrm>
            <a:off x="3022182" y="3952374"/>
            <a:ext cx="344684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Components (731) </a:t>
            </a:r>
            <a:endParaRPr lang="en-US">
              <a:solidFill>
                <a:schemeClr val="bg1"/>
              </a:solidFill>
              <a:latin typeface="Open Sans"/>
              <a:ea typeface="Open Sans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TSOCs and SOF Units (86)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HQ/j-Staff (180)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F5A4C1-8089-A120-8DB2-15447D9919BB}"/>
              </a:ext>
            </a:extLst>
          </p:cNvPr>
          <p:cNvSpPr txBox="1"/>
          <p:nvPr/>
        </p:nvSpPr>
        <p:spPr>
          <a:xfrm>
            <a:off x="3023686" y="3583907"/>
            <a:ext cx="315753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Challenges Provided by:</a:t>
            </a:r>
          </a:p>
        </p:txBody>
      </p:sp>
      <p:pic>
        <p:nvPicPr>
          <p:cNvPr id="8" name="Picture 7" descr="A diagram of a business&#10;&#10;Description automatically generated">
            <a:extLst>
              <a:ext uri="{FF2B5EF4-FFF2-40B4-BE49-F238E27FC236}">
                <a16:creationId xmlns:a16="http://schemas.microsoft.com/office/drawing/2014/main" id="{007D0A86-7CB0-5528-DAD1-2D05A4A2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8345" y="102026"/>
            <a:ext cx="19749540" cy="100642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C0DEF9-B96B-AFAD-F1B8-CCEA473D414E}"/>
              </a:ext>
            </a:extLst>
          </p:cNvPr>
          <p:cNvSpPr txBox="1"/>
          <p:nvPr/>
        </p:nvSpPr>
        <p:spPr>
          <a:xfrm>
            <a:off x="14472423" y="3396529"/>
            <a:ext cx="315753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</a:rPr>
              <a:t>Total CPOs: 82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52500"/>
            <a:ext cx="18288000" cy="12192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70830" y="1950097"/>
            <a:ext cx="6480615" cy="6386806"/>
          </a:xfrm>
          <a:custGeom>
            <a:avLst/>
            <a:gdLst/>
            <a:ahLst/>
            <a:cxnLst/>
            <a:rect l="l" t="t" r="r" b="b"/>
            <a:pathLst>
              <a:path w="6480615" h="6386806">
                <a:moveTo>
                  <a:pt x="0" y="0"/>
                </a:moveTo>
                <a:lnTo>
                  <a:pt x="6480615" y="0"/>
                </a:lnTo>
                <a:lnTo>
                  <a:pt x="6480615" y="6386806"/>
                </a:lnTo>
                <a:lnTo>
                  <a:pt x="0" y="6386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335876" y="2753606"/>
            <a:ext cx="2774412" cy="935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83"/>
              </a:lnSpc>
            </a:pPr>
            <a:r>
              <a:rPr lang="en-US" sz="5559">
                <a:solidFill>
                  <a:srgbClr val="FFFFFF"/>
                </a:solidFill>
                <a:latin typeface="Canva Sans Bold"/>
              </a:rPr>
              <a:t>129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782200" y="3603087"/>
            <a:ext cx="1881765" cy="550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1571">
                <a:solidFill>
                  <a:srgbClr val="FFFFFF"/>
                </a:solidFill>
                <a:latin typeface="Open Sans Semi-Bold"/>
              </a:rPr>
              <a:t>Collaboration Events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674422" y="2734556"/>
            <a:ext cx="1245137" cy="970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3"/>
              </a:lnSpc>
            </a:pPr>
            <a:r>
              <a:rPr lang="en-US" sz="5650">
                <a:solidFill>
                  <a:srgbClr val="FFFFFF"/>
                </a:solidFill>
                <a:latin typeface="Canva Sans Bold"/>
              </a:rPr>
              <a:t>84</a:t>
            </a:r>
            <a:endParaRPr lang="en-US" sz="5659">
              <a:solidFill>
                <a:srgbClr val="FFFFFF"/>
              </a:solidFill>
              <a:latin typeface="Canv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4506304" y="3603087"/>
            <a:ext cx="1581374" cy="586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40"/>
              </a:lnSpc>
            </a:pPr>
            <a:r>
              <a:rPr lang="en-US" sz="1671">
                <a:solidFill>
                  <a:srgbClr val="FFFFFF"/>
                </a:solidFill>
                <a:latin typeface="Open Sans Semi-Bold"/>
              </a:rPr>
              <a:t>Assessment Events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74819" y="6171400"/>
            <a:ext cx="2915576" cy="970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3"/>
              </a:lnSpc>
            </a:pPr>
            <a:r>
              <a:rPr lang="en-US" sz="5659">
                <a:solidFill>
                  <a:srgbClr val="FFFFFF"/>
                </a:solidFill>
                <a:latin typeface="Canva Sans Bold"/>
              </a:rPr>
              <a:t>25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74819" y="7039931"/>
            <a:ext cx="2915576" cy="586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40"/>
              </a:lnSpc>
            </a:pPr>
            <a:r>
              <a:rPr lang="en-US" sz="1671">
                <a:solidFill>
                  <a:srgbClr val="FFFFFF"/>
                </a:solidFill>
                <a:latin typeface="Open Sans Semi-Bold"/>
              </a:rPr>
              <a:t>Prize</a:t>
            </a:r>
          </a:p>
          <a:p>
            <a:pPr algn="ctr">
              <a:lnSpc>
                <a:spcPts val="2340"/>
              </a:lnSpc>
            </a:pPr>
            <a:r>
              <a:rPr lang="en-US" sz="1671">
                <a:solidFill>
                  <a:srgbClr val="FFFFFF"/>
                </a:solidFill>
                <a:latin typeface="Open Sans Semi-Bold"/>
              </a:rPr>
              <a:t>Challenges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535646" y="6171400"/>
            <a:ext cx="1522691" cy="970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3"/>
              </a:lnSpc>
            </a:pPr>
            <a:r>
              <a:rPr lang="en-US" sz="5650">
                <a:solidFill>
                  <a:srgbClr val="FFFFFF"/>
                </a:solidFill>
                <a:latin typeface="Canva Sans Bold"/>
              </a:rPr>
              <a:t>105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330052" y="7039931"/>
            <a:ext cx="1933878" cy="290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40"/>
              </a:lnSpc>
            </a:pPr>
            <a:r>
              <a:rPr lang="en-US" sz="1671">
                <a:solidFill>
                  <a:srgbClr val="FFFFFF"/>
                </a:solidFill>
                <a:latin typeface="Open Sans Semi-Bold"/>
              </a:rPr>
              <a:t>Other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5661" y="4035281"/>
            <a:ext cx="8454024" cy="3617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33"/>
              </a:lnSpc>
            </a:pPr>
            <a:r>
              <a:rPr lang="en-US" sz="4650" spc="286">
                <a:solidFill>
                  <a:srgbClr val="FFFFFF"/>
                </a:solidFill>
                <a:latin typeface="Anton"/>
              </a:rPr>
              <a:t>SINCE 2015, SOFWERX HAS CONDUCTED </a:t>
            </a:r>
            <a:r>
              <a:rPr lang="en-US" sz="4650" spc="286">
                <a:solidFill>
                  <a:srgbClr val="ED6622"/>
                </a:solidFill>
                <a:latin typeface="Anton"/>
              </a:rPr>
              <a:t>343 EVENTS</a:t>
            </a:r>
            <a:r>
              <a:rPr lang="en-US" sz="4650" spc="286">
                <a:solidFill>
                  <a:srgbClr val="FFFFFF"/>
                </a:solidFill>
                <a:latin typeface="Anton"/>
              </a:rPr>
              <a:t> TO ASSESS, VALIDATE, PROTOTYPE AND DEMONSTRATE NEW AND NOVEL TECHNOLOGIES​.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35661" y="2625107"/>
            <a:ext cx="4428150" cy="974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31"/>
              </a:lnSpc>
            </a:pPr>
            <a:r>
              <a:rPr lang="en-US" sz="6337" spc="386">
                <a:solidFill>
                  <a:srgbClr val="FFFFFF"/>
                </a:solidFill>
                <a:latin typeface="Anton"/>
              </a:rPr>
              <a:t>ENGAGEMENT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65349" y="-183293"/>
            <a:ext cx="9922651" cy="10653586"/>
            <a:chOff x="0" y="0"/>
            <a:chExt cx="2613373" cy="28058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13373" cy="2805883"/>
            </a:xfrm>
            <a:custGeom>
              <a:avLst/>
              <a:gdLst/>
              <a:ahLst/>
              <a:cxnLst/>
              <a:rect l="l" t="t" r="r" b="b"/>
              <a:pathLst>
                <a:path w="2613373" h="2805883">
                  <a:moveTo>
                    <a:pt x="0" y="0"/>
                  </a:moveTo>
                  <a:lnTo>
                    <a:pt x="2613373" y="0"/>
                  </a:lnTo>
                  <a:lnTo>
                    <a:pt x="2613373" y="2805883"/>
                  </a:lnTo>
                  <a:lnTo>
                    <a:pt x="0" y="2805883"/>
                  </a:lnTo>
                  <a:close/>
                </a:path>
              </a:pathLst>
            </a:custGeom>
            <a:solidFill>
              <a:srgbClr val="2828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613373" cy="2843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433606" y="6268795"/>
            <a:ext cx="7940394" cy="4027852"/>
            <a:chOff x="0" y="0"/>
            <a:chExt cx="2091297" cy="10608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91297" cy="1060834"/>
            </a:xfrm>
            <a:custGeom>
              <a:avLst/>
              <a:gdLst/>
              <a:ahLst/>
              <a:cxnLst/>
              <a:rect l="l" t="t" r="r" b="b"/>
              <a:pathLst>
                <a:path w="2091297" h="1060834">
                  <a:moveTo>
                    <a:pt x="0" y="0"/>
                  </a:moveTo>
                  <a:lnTo>
                    <a:pt x="2091297" y="0"/>
                  </a:lnTo>
                  <a:lnTo>
                    <a:pt x="2091297" y="1060834"/>
                  </a:lnTo>
                  <a:lnTo>
                    <a:pt x="0" y="1060834"/>
                  </a:lnTo>
                  <a:close/>
                </a:path>
              </a:pathLst>
            </a:custGeom>
            <a:solidFill>
              <a:srgbClr val="2828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091297" cy="10989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5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3068230" y="-2329617"/>
            <a:ext cx="6136460" cy="3358317"/>
          </a:xfrm>
          <a:custGeom>
            <a:avLst/>
            <a:gdLst/>
            <a:ahLst/>
            <a:cxnLst/>
            <a:rect l="l" t="t" r="r" b="b"/>
            <a:pathLst>
              <a:path w="6136460" h="3358317">
                <a:moveTo>
                  <a:pt x="0" y="0"/>
                </a:moveTo>
                <a:lnTo>
                  <a:pt x="6136460" y="0"/>
                </a:lnTo>
                <a:lnTo>
                  <a:pt x="6136460" y="3358317"/>
                </a:lnTo>
                <a:lnTo>
                  <a:pt x="0" y="33583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862194" y="5177782"/>
            <a:ext cx="8928962" cy="3825459"/>
          </a:xfrm>
          <a:custGeom>
            <a:avLst/>
            <a:gdLst/>
            <a:ahLst/>
            <a:cxnLst/>
            <a:rect l="l" t="t" r="r" b="b"/>
            <a:pathLst>
              <a:path w="8928962" h="3825459">
                <a:moveTo>
                  <a:pt x="0" y="0"/>
                </a:moveTo>
                <a:lnTo>
                  <a:pt x="8928961" y="0"/>
                </a:lnTo>
                <a:lnTo>
                  <a:pt x="8928961" y="3825459"/>
                </a:lnTo>
                <a:lnTo>
                  <a:pt x="0" y="38254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5" r="-1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8862194" y="1274234"/>
            <a:ext cx="5198355" cy="954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02"/>
              </a:lnSpc>
            </a:pPr>
            <a:r>
              <a:rPr lang="en-US" sz="3100" spc="190">
                <a:solidFill>
                  <a:srgbClr val="ED6622"/>
                </a:solidFill>
                <a:latin typeface="Anton"/>
              </a:rPr>
              <a:t>997 </a:t>
            </a:r>
            <a:r>
              <a:rPr lang="en-US" sz="3100" spc="190">
                <a:solidFill>
                  <a:srgbClr val="E7EDF0"/>
                </a:solidFill>
                <a:latin typeface="Anton"/>
              </a:rPr>
              <a:t>GOVERNMENT PERSONNEL IN ECOSYSTEM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862194" y="2686201"/>
            <a:ext cx="6129548" cy="477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02"/>
              </a:lnSpc>
            </a:pPr>
            <a:r>
              <a:rPr lang="en-US" sz="3100" spc="190">
                <a:solidFill>
                  <a:srgbClr val="ED6622"/>
                </a:solidFill>
                <a:latin typeface="Anton"/>
              </a:rPr>
              <a:t>1442 </a:t>
            </a:r>
            <a:r>
              <a:rPr lang="en-US" sz="3100" spc="190">
                <a:solidFill>
                  <a:srgbClr val="E7EDF0"/>
                </a:solidFill>
                <a:latin typeface="Anton"/>
              </a:rPr>
              <a:t>TECHNOLOGIES SUBMITTED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862194" y="3620238"/>
            <a:ext cx="6129548" cy="954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02"/>
              </a:lnSpc>
            </a:pPr>
            <a:r>
              <a:rPr lang="en-US" sz="3100" spc="190">
                <a:solidFill>
                  <a:srgbClr val="ED6622"/>
                </a:solidFill>
                <a:latin typeface="Anton"/>
              </a:rPr>
              <a:t>750 </a:t>
            </a:r>
            <a:r>
              <a:rPr lang="en-US" sz="3100" spc="190">
                <a:solidFill>
                  <a:srgbClr val="E7EDF0"/>
                </a:solidFill>
                <a:latin typeface="Anton"/>
              </a:rPr>
              <a:t>TECHNOLOGIES PRESENTED TO USERS AND TECH STAKEHOLDERS​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1804" y="1978199"/>
            <a:ext cx="7058738" cy="6321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67"/>
              </a:lnSpc>
            </a:pPr>
            <a:r>
              <a:rPr lang="en-US" sz="5137" spc="313">
                <a:solidFill>
                  <a:srgbClr val="28282A"/>
                </a:solidFill>
                <a:latin typeface="Anton"/>
              </a:rPr>
              <a:t>IN MAY 2020, SOFWERX LAUNCHED </a:t>
            </a:r>
            <a:r>
              <a:rPr lang="en-US" sz="5137" spc="313">
                <a:solidFill>
                  <a:srgbClr val="ED6622"/>
                </a:solidFill>
                <a:latin typeface="Anton"/>
              </a:rPr>
              <a:t>TECH TUESDAY</a:t>
            </a:r>
            <a:r>
              <a:rPr lang="en-US" sz="5137" spc="313">
                <a:solidFill>
                  <a:srgbClr val="28282A"/>
                </a:solidFill>
                <a:latin typeface="Anton"/>
              </a:rPr>
              <a:t>, A FORUM FOR INNOVATORS TO PRESENT TRANSFORMATIONAL TECHNOLOGIES TO USSOCOM AND OTHER GOVERNMENT PARTNERS.​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94322" y="-2329617"/>
            <a:ext cx="6136460" cy="3358317"/>
          </a:xfrm>
          <a:custGeom>
            <a:avLst/>
            <a:gdLst/>
            <a:ahLst/>
            <a:cxnLst/>
            <a:rect l="l" t="t" r="r" b="b"/>
            <a:pathLst>
              <a:path w="6136460" h="3358317">
                <a:moveTo>
                  <a:pt x="0" y="0"/>
                </a:moveTo>
                <a:lnTo>
                  <a:pt x="6136460" y="0"/>
                </a:lnTo>
                <a:lnTo>
                  <a:pt x="6136460" y="3358317"/>
                </a:lnTo>
                <a:lnTo>
                  <a:pt x="0" y="33583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081823" y="-2329617"/>
            <a:ext cx="6136460" cy="3358317"/>
          </a:xfrm>
          <a:custGeom>
            <a:avLst/>
            <a:gdLst/>
            <a:ahLst/>
            <a:cxnLst/>
            <a:rect l="l" t="t" r="r" b="b"/>
            <a:pathLst>
              <a:path w="6136460" h="3358317">
                <a:moveTo>
                  <a:pt x="0" y="0"/>
                </a:moveTo>
                <a:lnTo>
                  <a:pt x="6136461" y="0"/>
                </a:lnTo>
                <a:lnTo>
                  <a:pt x="6136461" y="3358317"/>
                </a:lnTo>
                <a:lnTo>
                  <a:pt x="0" y="33583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74941" y="2165652"/>
            <a:ext cx="17538118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0"/>
              </a:lnSpc>
            </a:pPr>
            <a:r>
              <a:rPr lang="en-US" sz="2800">
                <a:solidFill>
                  <a:srgbClr val="FFFFFF"/>
                </a:solidFill>
                <a:latin typeface="Open Sans Bold"/>
              </a:rPr>
              <a:t>Since 2015, SOFWERX has facilitated </a:t>
            </a:r>
            <a:r>
              <a:rPr lang="en-US" sz="2800">
                <a:solidFill>
                  <a:srgbClr val="ED6622"/>
                </a:solidFill>
                <a:latin typeface="Open Sans Bold"/>
              </a:rPr>
              <a:t>452 projects</a:t>
            </a:r>
            <a:r>
              <a:rPr lang="en-US" sz="2800">
                <a:solidFill>
                  <a:srgbClr val="FFFFFF"/>
                </a:solidFill>
                <a:latin typeface="Open Sans Bold"/>
              </a:rPr>
              <a:t> and contracted </a:t>
            </a:r>
            <a:r>
              <a:rPr lang="en-US" sz="2800">
                <a:solidFill>
                  <a:srgbClr val="ED6622"/>
                </a:solidFill>
                <a:latin typeface="Open Sans Bold"/>
              </a:rPr>
              <a:t>$219.1M</a:t>
            </a:r>
            <a:r>
              <a:rPr lang="en-US" sz="2800">
                <a:solidFill>
                  <a:srgbClr val="FFFFFF"/>
                </a:solidFill>
                <a:latin typeface="Open Sans Bold"/>
              </a:rPr>
              <a:t> through </a:t>
            </a:r>
            <a:r>
              <a:rPr lang="en-US" sz="2800">
                <a:solidFill>
                  <a:srgbClr val="ED6622"/>
                </a:solidFill>
                <a:latin typeface="Open Sans Bold"/>
              </a:rPr>
              <a:t>1078 purchase Orders</a:t>
            </a:r>
            <a:r>
              <a:rPr lang="en-US" sz="280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2800">
                <a:solidFill>
                  <a:srgbClr val="ED6622"/>
                </a:solidFill>
                <a:latin typeface="Open Sans Bold"/>
              </a:rPr>
              <a:t>and Business-to-Business (B2B) Agreements</a:t>
            </a:r>
            <a:r>
              <a:rPr lang="en-US" sz="2800">
                <a:solidFill>
                  <a:srgbClr val="FFFFFF"/>
                </a:solidFill>
                <a:latin typeface="Open Sans Bold"/>
              </a:rPr>
              <a:t> ​to advance technologies to the Warfighter.​​</a:t>
            </a:r>
            <a:endParaRPr lang="en-US" sz="2800">
              <a:solidFill>
                <a:srgbClr val="FFFFFF"/>
              </a:solidFill>
              <a:latin typeface="Open Sans Bold"/>
              <a:ea typeface="Open Sans Bold"/>
              <a:cs typeface="Open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258608" y="1070202"/>
            <a:ext cx="9770783" cy="824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1"/>
              </a:lnSpc>
            </a:pPr>
            <a:r>
              <a:rPr lang="en-US" sz="5337" spc="325">
                <a:solidFill>
                  <a:srgbClr val="FFFFFF"/>
                </a:solidFill>
                <a:latin typeface="Anton"/>
              </a:rPr>
              <a:t>IMPACT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531640" y="3538566"/>
            <a:ext cx="7397972" cy="3052412"/>
            <a:chOff x="0" y="0"/>
            <a:chExt cx="9863963" cy="4069883"/>
          </a:xfrm>
        </p:grpSpPr>
        <p:sp>
          <p:nvSpPr>
            <p:cNvPr id="7" name="TextBox 7"/>
            <p:cNvSpPr txBox="1"/>
            <p:nvPr/>
          </p:nvSpPr>
          <p:spPr>
            <a:xfrm>
              <a:off x="0" y="0"/>
              <a:ext cx="4658870" cy="16260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886"/>
                </a:lnSpc>
              </a:pPr>
              <a:r>
                <a:rPr lang="en-US" sz="4005">
                  <a:solidFill>
                    <a:srgbClr val="ED6622"/>
                  </a:solidFill>
                  <a:latin typeface="Anton"/>
                </a:rPr>
                <a:t>66</a:t>
              </a:r>
            </a:p>
            <a:p>
              <a:pPr algn="just">
                <a:lnSpc>
                  <a:spcPts val="4886"/>
                </a:lnSpc>
              </a:pPr>
              <a:r>
                <a:rPr lang="en-US" sz="4005">
                  <a:solidFill>
                    <a:srgbClr val="FFFFFF"/>
                  </a:solidFill>
                  <a:latin typeface="Anton"/>
                </a:rPr>
                <a:t>TRANSITIONS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018039"/>
              <a:ext cx="9863963" cy="2051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89"/>
                </a:lnSpc>
              </a:pPr>
              <a:r>
                <a:rPr lang="en-US" sz="2150" spc="173">
                  <a:solidFill>
                    <a:srgbClr val="FFFFFF">
                      <a:alpha val="89804"/>
                    </a:srgbClr>
                  </a:solidFill>
                  <a:latin typeface="Open Sans"/>
                </a:rPr>
                <a:t>When USSOCOM awards a new contractual vehicle to provide a new, improved, or continuing material, weapon, information system or service capability in response to an approved need or Transitions to a Program of Record (</a:t>
              </a:r>
              <a:r>
                <a:rPr lang="en-US" sz="2150" spc="173" err="1">
                  <a:solidFill>
                    <a:srgbClr val="FFFFFF">
                      <a:alpha val="89804"/>
                    </a:srgbClr>
                  </a:solidFill>
                  <a:latin typeface="Open Sans"/>
                </a:rPr>
                <a:t>PoR</a:t>
              </a:r>
              <a:r>
                <a:rPr lang="en-US" sz="2150" spc="173">
                  <a:solidFill>
                    <a:srgbClr val="FFFFFF">
                      <a:alpha val="89804"/>
                    </a:srgbClr>
                  </a:solidFill>
                  <a:latin typeface="Open Sans"/>
                </a:rPr>
                <a:t>)​.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31640" y="6843388"/>
            <a:ext cx="7103469" cy="2704443"/>
            <a:chOff x="0" y="0"/>
            <a:chExt cx="9471293" cy="3605924"/>
          </a:xfrm>
        </p:grpSpPr>
        <p:sp>
          <p:nvSpPr>
            <p:cNvPr id="10" name="TextBox 10"/>
            <p:cNvSpPr txBox="1"/>
            <p:nvPr/>
          </p:nvSpPr>
          <p:spPr>
            <a:xfrm>
              <a:off x="0" y="0"/>
              <a:ext cx="4658871" cy="1645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86"/>
                </a:lnSpc>
              </a:pPr>
              <a:r>
                <a:rPr lang="en-US" sz="4000">
                  <a:solidFill>
                    <a:srgbClr val="ED6622"/>
                  </a:solidFill>
                  <a:latin typeface="Anton"/>
                </a:rPr>
                <a:t>131</a:t>
              </a:r>
              <a:endParaRPr lang="en-US" sz="4005">
                <a:solidFill>
                  <a:srgbClr val="ED6622"/>
                </a:solidFill>
                <a:latin typeface="Anton"/>
              </a:endParaRPr>
            </a:p>
            <a:p>
              <a:pPr algn="l">
                <a:lnSpc>
                  <a:spcPts val="4886"/>
                </a:lnSpc>
              </a:pPr>
              <a:r>
                <a:rPr lang="en-US" sz="4000">
                  <a:solidFill>
                    <a:srgbClr val="FFFFFF"/>
                  </a:solidFill>
                  <a:latin typeface="Anton"/>
                </a:rPr>
                <a:t>CONSIGNMENTS​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020753"/>
              <a:ext cx="9471293" cy="15851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89"/>
                </a:lnSpc>
              </a:pPr>
              <a:r>
                <a:rPr lang="en-US" sz="2172" spc="173">
                  <a:solidFill>
                    <a:srgbClr val="FFFFFF">
                      <a:alpha val="89804"/>
                    </a:srgbClr>
                  </a:solidFill>
                  <a:latin typeface="Open Sans"/>
                </a:rPr>
                <a:t>Successful projects that are adopted, however the end item cost does not warrant moving to a program of record and the stakeholders purchase locally​.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652890" y="3538566"/>
            <a:ext cx="7103469" cy="2406728"/>
            <a:chOff x="0" y="0"/>
            <a:chExt cx="9471293" cy="3208970"/>
          </a:xfrm>
        </p:grpSpPr>
        <p:sp>
          <p:nvSpPr>
            <p:cNvPr id="13" name="TextBox 13"/>
            <p:cNvSpPr txBox="1"/>
            <p:nvPr/>
          </p:nvSpPr>
          <p:spPr>
            <a:xfrm>
              <a:off x="0" y="0"/>
              <a:ext cx="4658871" cy="1645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86"/>
                </a:lnSpc>
              </a:pPr>
              <a:r>
                <a:rPr lang="en-US" sz="4000">
                  <a:solidFill>
                    <a:srgbClr val="ED6622"/>
                  </a:solidFill>
                  <a:latin typeface="Anton"/>
                </a:rPr>
                <a:t>341</a:t>
              </a:r>
              <a:endParaRPr lang="en-US" sz="4005">
                <a:solidFill>
                  <a:srgbClr val="ED6622"/>
                </a:solidFill>
                <a:latin typeface="Anton"/>
              </a:endParaRPr>
            </a:p>
            <a:p>
              <a:pPr algn="l">
                <a:lnSpc>
                  <a:spcPts val="4886"/>
                </a:lnSpc>
              </a:pPr>
              <a:r>
                <a:rPr lang="en-US" sz="4000">
                  <a:solidFill>
                    <a:srgbClr val="FFFFFF"/>
                  </a:solidFill>
                  <a:latin typeface="Anton"/>
                </a:rPr>
                <a:t>VALIDATIONS​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018038"/>
              <a:ext cx="9471293" cy="11909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89"/>
                </a:lnSpc>
              </a:pPr>
              <a:r>
                <a:rPr lang="en-US" sz="2172" spc="173">
                  <a:solidFill>
                    <a:srgbClr val="FFFFFF">
                      <a:alpha val="89804"/>
                    </a:srgbClr>
                  </a:solidFill>
                  <a:latin typeface="Open Sans"/>
                </a:rPr>
                <a:t>Validation of ideas and concepts as well as defining the coalition of the willing, the acquisition strategy and implementation plan​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652890" y="6843388"/>
            <a:ext cx="7103471" cy="2438895"/>
            <a:chOff x="0" y="0"/>
            <a:chExt cx="9471293" cy="3251860"/>
          </a:xfrm>
        </p:grpSpPr>
        <p:sp>
          <p:nvSpPr>
            <p:cNvPr id="16" name="TextBox 16"/>
            <p:cNvSpPr txBox="1"/>
            <p:nvPr/>
          </p:nvSpPr>
          <p:spPr>
            <a:xfrm>
              <a:off x="0" y="0"/>
              <a:ext cx="6104334" cy="1645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86"/>
                </a:lnSpc>
              </a:pPr>
              <a:r>
                <a:rPr lang="en-US" sz="4000">
                  <a:solidFill>
                    <a:srgbClr val="ED6622"/>
                  </a:solidFill>
                  <a:latin typeface="Anton"/>
                </a:rPr>
                <a:t>838</a:t>
              </a:r>
              <a:endParaRPr lang="en-US" sz="4005">
                <a:solidFill>
                  <a:srgbClr val="ED6622"/>
                </a:solidFill>
                <a:latin typeface="Anton"/>
              </a:endParaRPr>
            </a:p>
            <a:p>
              <a:pPr algn="l">
                <a:lnSpc>
                  <a:spcPts val="4886"/>
                </a:lnSpc>
              </a:pPr>
              <a:r>
                <a:rPr lang="en-US" sz="4000">
                  <a:solidFill>
                    <a:srgbClr val="FFFFFF"/>
                  </a:solidFill>
                  <a:latin typeface="Anton"/>
                </a:rPr>
                <a:t>KNOWLEDGE TRANSFERS​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020753"/>
              <a:ext cx="9471293" cy="1231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89"/>
                </a:lnSpc>
              </a:pPr>
              <a:r>
                <a:rPr lang="en-US" sz="2150" spc="173">
                  <a:solidFill>
                    <a:srgbClr val="FFFFFF">
                      <a:alpha val="89804"/>
                    </a:srgbClr>
                  </a:solidFill>
                  <a:latin typeface="Open Sans"/>
                </a:rPr>
                <a:t>Any new, novel or provocative idea, technique or technology we are able to share with USSOCOM​.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28870" y="-183293"/>
            <a:ext cx="8459130" cy="10653586"/>
            <a:chOff x="0" y="0"/>
            <a:chExt cx="2227919" cy="28058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27919" cy="2805883"/>
            </a:xfrm>
            <a:custGeom>
              <a:avLst/>
              <a:gdLst/>
              <a:ahLst/>
              <a:cxnLst/>
              <a:rect l="l" t="t" r="r" b="b"/>
              <a:pathLst>
                <a:path w="2227919" h="2805883">
                  <a:moveTo>
                    <a:pt x="0" y="0"/>
                  </a:moveTo>
                  <a:lnTo>
                    <a:pt x="2227919" y="0"/>
                  </a:lnTo>
                  <a:lnTo>
                    <a:pt x="2227919" y="2805883"/>
                  </a:lnTo>
                  <a:lnTo>
                    <a:pt x="0" y="28058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27919" cy="2843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5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9828870" cy="10287000"/>
          </a:xfrm>
          <a:custGeom>
            <a:avLst/>
            <a:gdLst/>
            <a:ahLst/>
            <a:cxnLst/>
            <a:rect l="l" t="t" r="r" b="b"/>
            <a:pathLst>
              <a:path w="9828870" h="10287000">
                <a:moveTo>
                  <a:pt x="0" y="0"/>
                </a:moveTo>
                <a:lnTo>
                  <a:pt x="9828870" y="0"/>
                </a:lnTo>
                <a:lnTo>
                  <a:pt x="982887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-52568" r="-195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194322" y="-2329617"/>
            <a:ext cx="6136460" cy="3358317"/>
          </a:xfrm>
          <a:custGeom>
            <a:avLst/>
            <a:gdLst/>
            <a:ahLst/>
            <a:cxnLst/>
            <a:rect l="l" t="t" r="r" b="b"/>
            <a:pathLst>
              <a:path w="6136460" h="3358317">
                <a:moveTo>
                  <a:pt x="0" y="0"/>
                </a:moveTo>
                <a:lnTo>
                  <a:pt x="6136460" y="0"/>
                </a:lnTo>
                <a:lnTo>
                  <a:pt x="6136460" y="3358317"/>
                </a:lnTo>
                <a:lnTo>
                  <a:pt x="0" y="33583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5143500"/>
            <a:ext cx="9828870" cy="5111254"/>
          </a:xfrm>
          <a:custGeom>
            <a:avLst/>
            <a:gdLst/>
            <a:ahLst/>
            <a:cxnLst/>
            <a:rect l="l" t="t" r="r" b="b"/>
            <a:pathLst>
              <a:path w="9828870" h="5111254">
                <a:moveTo>
                  <a:pt x="0" y="0"/>
                </a:moveTo>
                <a:lnTo>
                  <a:pt x="9828870" y="0"/>
                </a:lnTo>
                <a:lnTo>
                  <a:pt x="9828870" y="5111254"/>
                </a:lnTo>
                <a:lnTo>
                  <a:pt x="0" y="51112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15" t="-2962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0339668" y="1482350"/>
            <a:ext cx="7418470" cy="1663873"/>
            <a:chOff x="0" y="-19050"/>
            <a:chExt cx="9891294" cy="2218498"/>
          </a:xfrm>
        </p:grpSpPr>
        <p:sp>
          <p:nvSpPr>
            <p:cNvPr id="9" name="TextBox 9"/>
            <p:cNvSpPr txBox="1"/>
            <p:nvPr/>
          </p:nvSpPr>
          <p:spPr>
            <a:xfrm>
              <a:off x="0" y="-19050"/>
              <a:ext cx="6259806" cy="8541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05"/>
                </a:lnSpc>
              </a:pPr>
              <a:r>
                <a:rPr lang="en-US" sz="4184" spc="255">
                  <a:solidFill>
                    <a:srgbClr val="28282A"/>
                  </a:solidFill>
                  <a:latin typeface="Anton"/>
                </a:rPr>
                <a:t>PERSONNEL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122230"/>
              <a:ext cx="9891294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21640" lvl="1" indent="-210820" algn="l">
                <a:lnSpc>
                  <a:spcPts val="2149"/>
                </a:lnSpc>
                <a:buFont typeface="Arial"/>
                <a:buChar char="•"/>
              </a:pPr>
              <a:r>
                <a:rPr lang="en-US" sz="1950" spc="156">
                  <a:solidFill>
                    <a:srgbClr val="414041"/>
                  </a:solidFill>
                  <a:latin typeface="Open Sans"/>
                </a:rPr>
                <a:t>Foundry Manager/Mechanical Engineer</a:t>
              </a:r>
              <a:endParaRPr lang="en-US" sz="1950" spc="156">
                <a:solidFill>
                  <a:srgbClr val="414041"/>
                </a:solidFill>
                <a:latin typeface="Open Sans"/>
                <a:ea typeface="Open Sans"/>
                <a:cs typeface="Open Sans"/>
              </a:endParaRPr>
            </a:p>
            <a:p>
              <a:pPr marL="421640" lvl="1" indent="-210820" algn="l">
                <a:lnSpc>
                  <a:spcPts val="2149"/>
                </a:lnSpc>
                <a:buFont typeface="Arial"/>
                <a:buChar char="•"/>
              </a:pPr>
              <a:r>
                <a:rPr lang="en-US" sz="1950" spc="156">
                  <a:solidFill>
                    <a:srgbClr val="414041"/>
                  </a:solidFill>
                  <a:latin typeface="Open Sans"/>
                </a:rPr>
                <a:t>Fabrication Specialist</a:t>
              </a:r>
              <a:endParaRPr lang="en-US" sz="1950" spc="156">
                <a:solidFill>
                  <a:srgbClr val="414041"/>
                </a:solidFill>
                <a:latin typeface="Open Sans"/>
                <a:ea typeface="Open Sans"/>
                <a:cs typeface="Open Sans"/>
              </a:endParaRPr>
            </a:p>
            <a:p>
              <a:pPr marL="421640" lvl="1" indent="-210820" algn="l">
                <a:lnSpc>
                  <a:spcPts val="2149"/>
                </a:lnSpc>
                <a:buFont typeface="Arial"/>
                <a:buChar char="•"/>
              </a:pPr>
              <a:r>
                <a:rPr lang="en-US" sz="1950" spc="156">
                  <a:solidFill>
                    <a:srgbClr val="414041"/>
                  </a:solidFill>
                  <a:latin typeface="Open Sans"/>
                </a:rPr>
                <a:t>Interns</a:t>
              </a:r>
              <a:endParaRPr lang="en-US" sz="1950" spc="156">
                <a:solidFill>
                  <a:srgbClr val="414041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339668" y="3695410"/>
            <a:ext cx="7735345" cy="2169548"/>
            <a:chOff x="0" y="0"/>
            <a:chExt cx="10313793" cy="2892730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"/>
              <a:ext cx="6580494" cy="8541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05"/>
                </a:lnSpc>
              </a:pPr>
              <a:r>
                <a:rPr lang="en-US" sz="4184" spc="255">
                  <a:solidFill>
                    <a:srgbClr val="28282A"/>
                  </a:solidFill>
                  <a:latin typeface="Anton"/>
                </a:rPr>
                <a:t>SOFTWARE​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117083"/>
              <a:ext cx="10313793" cy="17756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21957" lvl="1" indent="-210979" algn="l">
                <a:lnSpc>
                  <a:spcPts val="2149"/>
                </a:lnSpc>
                <a:buFont typeface="Arial"/>
                <a:buChar char="•"/>
              </a:pPr>
              <a:r>
                <a:rPr lang="en-US" sz="1954" spc="156">
                  <a:solidFill>
                    <a:srgbClr val="414041"/>
                  </a:solidFill>
                  <a:latin typeface="Open Sans Bold"/>
                </a:rPr>
                <a:t>SolidWorks</a:t>
              </a:r>
              <a:r>
                <a:rPr lang="en-US" sz="1954" spc="156">
                  <a:solidFill>
                    <a:srgbClr val="414041"/>
                  </a:solidFill>
                  <a:latin typeface="Open Sans"/>
                </a:rPr>
                <a:t> - CAD​</a:t>
              </a:r>
            </a:p>
            <a:p>
              <a:pPr marL="421957" lvl="1" indent="-210979" algn="l">
                <a:lnSpc>
                  <a:spcPts val="2149"/>
                </a:lnSpc>
                <a:buFont typeface="Arial"/>
                <a:buChar char="•"/>
              </a:pPr>
              <a:r>
                <a:rPr lang="en-US" sz="1954" spc="156">
                  <a:solidFill>
                    <a:srgbClr val="414041"/>
                  </a:solidFill>
                  <a:latin typeface="Open Sans Bold"/>
                </a:rPr>
                <a:t>Fusion 360</a:t>
              </a:r>
              <a:r>
                <a:rPr lang="en-US" sz="1954" spc="156">
                  <a:solidFill>
                    <a:srgbClr val="414041"/>
                  </a:solidFill>
                  <a:latin typeface="Open Sans"/>
                </a:rPr>
                <a:t> - CAM ​</a:t>
              </a:r>
            </a:p>
            <a:p>
              <a:pPr marL="421957" lvl="1" indent="-210979" algn="l">
                <a:lnSpc>
                  <a:spcPts val="2149"/>
                </a:lnSpc>
                <a:buFont typeface="Arial"/>
                <a:buChar char="•"/>
              </a:pPr>
              <a:r>
                <a:rPr lang="en-US" sz="1954" spc="156">
                  <a:solidFill>
                    <a:srgbClr val="414041"/>
                  </a:solidFill>
                  <a:latin typeface="Open Sans Bold"/>
                </a:rPr>
                <a:t>Ansys Fluent</a:t>
              </a:r>
              <a:r>
                <a:rPr lang="en-US" sz="1954" spc="156">
                  <a:solidFill>
                    <a:srgbClr val="414041"/>
                  </a:solidFill>
                  <a:latin typeface="Open Sans"/>
                </a:rPr>
                <a:t> - computational fluid dynamics &amp; simulations​</a:t>
              </a:r>
            </a:p>
            <a:p>
              <a:pPr marL="421957" lvl="1" indent="-210979" algn="l">
                <a:lnSpc>
                  <a:spcPts val="2149"/>
                </a:lnSpc>
                <a:buFont typeface="Arial"/>
                <a:buChar char="•"/>
              </a:pPr>
              <a:r>
                <a:rPr lang="en-US" sz="1954" spc="156">
                  <a:solidFill>
                    <a:srgbClr val="414041"/>
                  </a:solidFill>
                  <a:latin typeface="Open Sans Bold"/>
                </a:rPr>
                <a:t>MATLAB</a:t>
              </a:r>
              <a:r>
                <a:rPr lang="en-US" sz="1954" spc="156">
                  <a:solidFill>
                    <a:srgbClr val="414041"/>
                  </a:solidFill>
                  <a:latin typeface="Open Sans"/>
                </a:rPr>
                <a:t> - mathematical computations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339668" y="6574814"/>
            <a:ext cx="7993012" cy="2957983"/>
            <a:chOff x="0" y="0"/>
            <a:chExt cx="10657350" cy="3943977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9050"/>
              <a:ext cx="6799692" cy="8541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05"/>
                </a:lnSpc>
              </a:pPr>
              <a:r>
                <a:rPr lang="en-US" sz="4184" spc="255">
                  <a:solidFill>
                    <a:srgbClr val="28282A"/>
                  </a:solidFill>
                  <a:latin typeface="Anton"/>
                </a:rPr>
                <a:t>EQUIPMENT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117083"/>
              <a:ext cx="10657350" cy="28268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21957" lvl="1" indent="-210979" algn="l">
                <a:lnSpc>
                  <a:spcPts val="2149"/>
                </a:lnSpc>
                <a:buFont typeface="Arial"/>
                <a:buChar char="•"/>
              </a:pPr>
              <a:r>
                <a:rPr lang="en-US" sz="1954" spc="156">
                  <a:solidFill>
                    <a:srgbClr val="414041"/>
                  </a:solidFill>
                  <a:latin typeface="Open Sans Bold"/>
                </a:rPr>
                <a:t>Computer Numerical Control (CNC)</a:t>
              </a:r>
              <a:r>
                <a:rPr lang="en-US" sz="1954" spc="156">
                  <a:solidFill>
                    <a:srgbClr val="414041"/>
                  </a:solidFill>
                  <a:latin typeface="Open Sans"/>
                </a:rPr>
                <a:t> - mill, lathe, plasma &amp; laser cutters​</a:t>
              </a:r>
            </a:p>
            <a:p>
              <a:pPr marL="421957" lvl="1" indent="-210979" algn="l">
                <a:lnSpc>
                  <a:spcPts val="2149"/>
                </a:lnSpc>
                <a:buFont typeface="Arial"/>
                <a:buChar char="•"/>
              </a:pPr>
              <a:r>
                <a:rPr lang="en-US" sz="1954" spc="156">
                  <a:solidFill>
                    <a:srgbClr val="414041"/>
                  </a:solidFill>
                  <a:latin typeface="Open Sans Bold"/>
                </a:rPr>
                <a:t>Manual</a:t>
              </a:r>
              <a:r>
                <a:rPr lang="en-US" sz="1954" spc="156">
                  <a:solidFill>
                    <a:srgbClr val="414041"/>
                  </a:solidFill>
                  <a:latin typeface="Open Sans"/>
                </a:rPr>
                <a:t> - mill, lathe, hydraulic press brake, hydraulic ironworker, sheet roller, sewing machines​</a:t>
              </a:r>
            </a:p>
            <a:p>
              <a:pPr marL="421957" lvl="1" indent="-210979" algn="l">
                <a:lnSpc>
                  <a:spcPts val="2149"/>
                </a:lnSpc>
                <a:buFont typeface="Arial"/>
                <a:buChar char="•"/>
              </a:pPr>
              <a:r>
                <a:rPr lang="en-US" sz="1954" spc="156">
                  <a:solidFill>
                    <a:srgbClr val="414041"/>
                  </a:solidFill>
                  <a:latin typeface="Open Sans Bold"/>
                </a:rPr>
                <a:t>Welding</a:t>
              </a:r>
              <a:r>
                <a:rPr lang="en-US" sz="1954" spc="156">
                  <a:solidFill>
                    <a:srgbClr val="414041"/>
                  </a:solidFill>
                  <a:latin typeface="Open Sans"/>
                </a:rPr>
                <a:t> - all facets, including but not limited to MIG, TIG, Stick, steel/aluminum​</a:t>
              </a:r>
            </a:p>
            <a:p>
              <a:pPr marL="421957" lvl="1" indent="-210979" algn="l">
                <a:lnSpc>
                  <a:spcPts val="2149"/>
                </a:lnSpc>
                <a:buFont typeface="Arial"/>
                <a:buChar char="•"/>
              </a:pPr>
              <a:r>
                <a:rPr lang="en-US" sz="1954" spc="156">
                  <a:solidFill>
                    <a:srgbClr val="414041"/>
                  </a:solidFill>
                  <a:latin typeface="Open Sans Bold"/>
                </a:rPr>
                <a:t>3D Printing</a:t>
              </a:r>
              <a:r>
                <a:rPr lang="en-US" sz="1954" spc="156">
                  <a:solidFill>
                    <a:srgbClr val="414041"/>
                  </a:solidFill>
                  <a:latin typeface="Open Sans"/>
                </a:rPr>
                <a:t> - resin based, plastic filament based, plastic filament with carbon fiber inlay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28700" y="1368979"/>
            <a:ext cx="8115300" cy="3088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06"/>
              </a:lnSpc>
            </a:pPr>
            <a:r>
              <a:rPr lang="en-US" sz="6644" spc="405">
                <a:solidFill>
                  <a:srgbClr val="FFFFFF"/>
                </a:solidFill>
                <a:latin typeface="Anton"/>
              </a:rPr>
              <a:t>ADVANCED</a:t>
            </a:r>
          </a:p>
          <a:p>
            <a:pPr algn="l">
              <a:lnSpc>
                <a:spcPts val="8106"/>
              </a:lnSpc>
            </a:pPr>
            <a:r>
              <a:rPr lang="en-US" sz="6644" spc="405">
                <a:solidFill>
                  <a:srgbClr val="ED6622"/>
                </a:solidFill>
                <a:latin typeface="Anton"/>
              </a:rPr>
              <a:t>MANUFACTURING</a:t>
            </a:r>
          </a:p>
          <a:p>
            <a:pPr algn="l">
              <a:lnSpc>
                <a:spcPts val="8106"/>
              </a:lnSpc>
            </a:pPr>
            <a:r>
              <a:rPr lang="en-US" sz="6644" spc="405">
                <a:solidFill>
                  <a:srgbClr val="FFFFFF"/>
                </a:solidFill>
                <a:latin typeface="Anton"/>
              </a:rPr>
              <a:t>CAPABILITIES​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217623" cy="10287000"/>
            <a:chOff x="0" y="0"/>
            <a:chExt cx="163756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37563" cy="2709333"/>
            </a:xfrm>
            <a:custGeom>
              <a:avLst/>
              <a:gdLst/>
              <a:ahLst/>
              <a:cxnLst/>
              <a:rect l="l" t="t" r="r" b="b"/>
              <a:pathLst>
                <a:path w="1637563" h="2709333">
                  <a:moveTo>
                    <a:pt x="0" y="0"/>
                  </a:moveTo>
                  <a:lnTo>
                    <a:pt x="1637563" y="0"/>
                  </a:lnTo>
                  <a:lnTo>
                    <a:pt x="163756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828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63756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5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209994" y="728131"/>
            <a:ext cx="5757970" cy="4293924"/>
          </a:xfrm>
          <a:custGeom>
            <a:avLst/>
            <a:gdLst/>
            <a:ahLst/>
            <a:cxnLst/>
            <a:rect l="l" t="t" r="r" b="b"/>
            <a:pathLst>
              <a:path w="5757970" h="4293924">
                <a:moveTo>
                  <a:pt x="0" y="0"/>
                </a:moveTo>
                <a:lnTo>
                  <a:pt x="5757970" y="0"/>
                </a:lnTo>
                <a:lnTo>
                  <a:pt x="5757970" y="4293925"/>
                </a:lnTo>
                <a:lnTo>
                  <a:pt x="0" y="42939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742" t="-15517" r="-11744" b="-20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967964" y="6277473"/>
            <a:ext cx="6993514" cy="4941972"/>
          </a:xfrm>
          <a:custGeom>
            <a:avLst/>
            <a:gdLst/>
            <a:ahLst/>
            <a:cxnLst/>
            <a:rect l="l" t="t" r="r" b="b"/>
            <a:pathLst>
              <a:path w="6993514" h="4941972">
                <a:moveTo>
                  <a:pt x="0" y="0"/>
                </a:moveTo>
                <a:lnTo>
                  <a:pt x="6993514" y="0"/>
                </a:lnTo>
                <a:lnTo>
                  <a:pt x="6993514" y="4941972"/>
                </a:lnTo>
                <a:lnTo>
                  <a:pt x="0" y="49419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2450989" y="1100476"/>
            <a:ext cx="4653909" cy="1124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40"/>
              </a:lnSpc>
            </a:pPr>
            <a:r>
              <a:rPr lang="en-US" sz="3639" spc="222">
                <a:solidFill>
                  <a:srgbClr val="28282A"/>
                </a:solidFill>
                <a:latin typeface="Anton"/>
              </a:rPr>
              <a:t>SOFWERX</a:t>
            </a:r>
          </a:p>
          <a:p>
            <a:pPr algn="l">
              <a:lnSpc>
                <a:spcPts val="4440"/>
              </a:lnSpc>
            </a:pPr>
            <a:r>
              <a:rPr lang="en-US" sz="3639" spc="222">
                <a:solidFill>
                  <a:srgbClr val="ED6622"/>
                </a:solidFill>
                <a:latin typeface="Anton"/>
              </a:rPr>
              <a:t>INTERNSHIP</a:t>
            </a:r>
            <a:r>
              <a:rPr lang="en-US" sz="3639" spc="222">
                <a:solidFill>
                  <a:srgbClr val="28282A"/>
                </a:solidFill>
                <a:latin typeface="Anton"/>
              </a:rPr>
              <a:t> PROGRAM.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07263" y="6065911"/>
            <a:ext cx="8422568" cy="1124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40"/>
              </a:lnSpc>
            </a:pPr>
            <a:r>
              <a:rPr lang="en-US" sz="3600" spc="222">
                <a:solidFill>
                  <a:srgbClr val="28282A"/>
                </a:solidFill>
                <a:latin typeface="Anton"/>
              </a:rPr>
              <a:t>112 </a:t>
            </a:r>
            <a:r>
              <a:rPr lang="en-US" sz="3600" spc="222">
                <a:solidFill>
                  <a:srgbClr val="ED6622"/>
                </a:solidFill>
                <a:latin typeface="Anton"/>
              </a:rPr>
              <a:t>STEM</a:t>
            </a:r>
            <a:r>
              <a:rPr lang="en-US" sz="3600" spc="222">
                <a:solidFill>
                  <a:srgbClr val="28282A"/>
                </a:solidFill>
                <a:latin typeface="Anton"/>
              </a:rPr>
              <a:t> ENGAGEMENTS SERVICING ELEMENTARY/MIDDLE/HIGH SCHOOLS.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450989" y="2516126"/>
            <a:ext cx="5278730" cy="3047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 algn="l">
              <a:lnSpc>
                <a:spcPts val="2431"/>
              </a:lnSpc>
              <a:buFont typeface="Arial"/>
              <a:buChar char="•"/>
            </a:pPr>
            <a:r>
              <a:rPr lang="en-US" sz="1899" spc="151">
                <a:solidFill>
                  <a:srgbClr val="7C7D80"/>
                </a:solidFill>
                <a:latin typeface="Open Sans"/>
              </a:rPr>
              <a:t>Academic/Collegiate Intern support is provided through USF​​</a:t>
            </a:r>
          </a:p>
          <a:p>
            <a:pPr marL="410209" lvl="1" indent="-205105" algn="l">
              <a:lnSpc>
                <a:spcPts val="2431"/>
              </a:lnSpc>
              <a:buFont typeface="Arial"/>
              <a:buChar char="•"/>
            </a:pPr>
            <a:r>
              <a:rPr lang="en-US" sz="1899" spc="151">
                <a:solidFill>
                  <a:srgbClr val="7C7D80"/>
                </a:solidFill>
                <a:latin typeface="Open Sans"/>
              </a:rPr>
              <a:t>For FY21/22, 43 academic interns from 14 different schools supported SOFWERX efforts​​</a:t>
            </a:r>
          </a:p>
          <a:p>
            <a:pPr marL="410209" lvl="1" indent="-205105" algn="l">
              <a:lnSpc>
                <a:spcPts val="2431"/>
              </a:lnSpc>
              <a:buFont typeface="Arial"/>
              <a:buChar char="•"/>
            </a:pPr>
            <a:r>
              <a:rPr lang="en-US" sz="1899" spc="151">
                <a:solidFill>
                  <a:srgbClr val="7C7D80"/>
                </a:solidFill>
                <a:latin typeface="Open Sans"/>
              </a:rPr>
              <a:t>Each intern works up to 20 hrs/week during the fall/spring semester and up to 30 hrs/week during the summer semester on approved projects. ​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107263" y="7482349"/>
            <a:ext cx="5069548" cy="2133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 algn="l">
              <a:lnSpc>
                <a:spcPts val="2431"/>
              </a:lnSpc>
              <a:buFont typeface="Arial"/>
              <a:buChar char="•"/>
            </a:pPr>
            <a:r>
              <a:rPr lang="en-US" sz="1899" spc="151">
                <a:solidFill>
                  <a:srgbClr val="7C7D80"/>
                </a:solidFill>
                <a:latin typeface="Open Sans"/>
              </a:rPr>
              <a:t>Support clubs or kickstart new STEM initiatives​​</a:t>
            </a:r>
          </a:p>
          <a:p>
            <a:pPr marL="410209" lvl="1" indent="-205105" algn="l">
              <a:lnSpc>
                <a:spcPts val="2431"/>
              </a:lnSpc>
              <a:buFont typeface="Arial"/>
              <a:buChar char="•"/>
            </a:pPr>
            <a:r>
              <a:rPr lang="en-US" sz="1899" spc="151">
                <a:solidFill>
                  <a:srgbClr val="7C7D80"/>
                </a:solidFill>
                <a:latin typeface="Open Sans"/>
              </a:rPr>
              <a:t>Provide education and mentorship to explore career pathways ​​</a:t>
            </a:r>
          </a:p>
          <a:p>
            <a:pPr marL="410209" lvl="1" indent="-205105" algn="l">
              <a:lnSpc>
                <a:spcPts val="2431"/>
              </a:lnSpc>
              <a:buFont typeface="Arial"/>
              <a:buChar char="•"/>
            </a:pPr>
            <a:r>
              <a:rPr lang="en-US" sz="1899" spc="151">
                <a:solidFill>
                  <a:srgbClr val="7C7D80"/>
                </a:solidFill>
                <a:latin typeface="Open Sans"/>
              </a:rPr>
              <a:t>Create customized activities to demonstrate/showcase innovation processes​.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33910" y="1019175"/>
            <a:ext cx="4898906" cy="376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97"/>
              </a:lnSpc>
            </a:pPr>
            <a:r>
              <a:rPr lang="en-US" sz="6145" spc="374">
                <a:solidFill>
                  <a:srgbClr val="FFFFFF"/>
                </a:solidFill>
                <a:latin typeface="Anton"/>
              </a:rPr>
              <a:t>INTERNSHIP &amp;</a:t>
            </a:r>
          </a:p>
          <a:p>
            <a:pPr algn="l">
              <a:lnSpc>
                <a:spcPts val="7497"/>
              </a:lnSpc>
            </a:pPr>
            <a:r>
              <a:rPr lang="en-US" sz="6145" spc="374">
                <a:solidFill>
                  <a:srgbClr val="FFFFFF"/>
                </a:solidFill>
                <a:latin typeface="Anton"/>
              </a:rPr>
              <a:t>STEM PROGRAMS</a:t>
            </a:r>
          </a:p>
          <a:p>
            <a:pPr algn="l">
              <a:lnSpc>
                <a:spcPts val="7497"/>
              </a:lnSpc>
            </a:pPr>
            <a:r>
              <a:rPr lang="en-US" sz="6145" spc="374">
                <a:solidFill>
                  <a:srgbClr val="FFFFFF"/>
                </a:solidFill>
                <a:latin typeface="Anton"/>
              </a:rPr>
              <a:t>AT SOFWERX</a:t>
            </a:r>
          </a:p>
        </p:txBody>
      </p:sp>
      <p:pic>
        <p:nvPicPr>
          <p:cNvPr id="13" name="Picture 12" descr="A group of people working on a project&#10;&#10;Description automatically generated">
            <a:extLst>
              <a:ext uri="{FF2B5EF4-FFF2-40B4-BE49-F238E27FC236}">
                <a16:creationId xmlns:a16="http://schemas.microsoft.com/office/drawing/2014/main" id="{EE481B07-1504-0DCF-115E-DBAE801BE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389" y="5562855"/>
            <a:ext cx="6359376" cy="42779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ED8E9F541CD14A88B4283E246010D7" ma:contentTypeVersion="19" ma:contentTypeDescription="Create a new document." ma:contentTypeScope="" ma:versionID="9660ea9b2484860e80d02f21418a79da">
  <xsd:schema xmlns:xsd="http://www.w3.org/2001/XMLSchema" xmlns:xs="http://www.w3.org/2001/XMLSchema" xmlns:p="http://schemas.microsoft.com/office/2006/metadata/properties" xmlns:ns2="007e63bb-2207-4f5a-9c7c-4371e4690ed5" xmlns:ns3="7927d885-9dc5-48b2-a02d-792b2b4fd117" targetNamespace="http://schemas.microsoft.com/office/2006/metadata/properties" ma:root="true" ma:fieldsID="27269c9207610d192f1666efd756ee5f" ns2:_="" ns3:_="">
    <xsd:import namespace="007e63bb-2207-4f5a-9c7c-4371e4690ed5"/>
    <xsd:import namespace="7927d885-9dc5-48b2-a02d-792b2b4fd1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Keepornot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7e63bb-2207-4f5a-9c7c-4371e4690e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96f92dc-eb49-44c7-b0dc-1db22b2e6e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Keepornot" ma:index="24" nillable="true" ma:displayName="Keep or not" ma:format="Dropdown" ma:internalName="Keepornot">
      <xsd:simpleType>
        <xsd:restriction base="dms:Text">
          <xsd:maxLength value="255"/>
        </xsd:restriction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27d885-9dc5-48b2-a02d-792b2b4fd11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4bcc05e-ae05-45a8-a2d6-0d1607a98657}" ma:internalName="TaxCatchAll" ma:showField="CatchAllData" ma:web="7927d885-9dc5-48b2-a02d-792b2b4fd1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83A2B1-1E5C-4A7F-8C75-AA710A6E62A8}">
  <ds:schemaRefs>
    <ds:schemaRef ds:uri="007e63bb-2207-4f5a-9c7c-4371e4690ed5"/>
    <ds:schemaRef ds:uri="7927d885-9dc5-48b2-a02d-792b2b4fd11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E163ACB-7882-43DF-ACB3-20794FBB05A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676</Words>
  <Application>Microsoft Macintosh PowerPoint</Application>
  <PresentationFormat>Custom</PresentationFormat>
  <Paragraphs>107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Open Sans</vt:lpstr>
      <vt:lpstr>Arial</vt:lpstr>
      <vt:lpstr>Open Sans Semi-Bold</vt:lpstr>
      <vt:lpstr>Open Sans Bold</vt:lpstr>
      <vt:lpstr>Anton</vt:lpstr>
      <vt:lpstr>Open Sans Italics</vt:lpstr>
      <vt:lpstr>Calibri</vt:lpstr>
      <vt:lpstr>Canva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paragraph text</dc:title>
  <cp:lastModifiedBy>Marcus Tatum</cp:lastModifiedBy>
  <cp:revision>10</cp:revision>
  <dcterms:created xsi:type="dcterms:W3CDTF">2006-08-16T00:00:00Z</dcterms:created>
  <dcterms:modified xsi:type="dcterms:W3CDTF">2024-07-22T18:36:12Z</dcterms:modified>
  <dc:identifier>DAGHR2jqZVM</dc:identifier>
</cp:coreProperties>
</file>